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9" r:id="rId3"/>
    <p:sldId id="261" r:id="rId4"/>
    <p:sldId id="271" r:id="rId5"/>
    <p:sldId id="272" r:id="rId6"/>
    <p:sldId id="264" r:id="rId7"/>
    <p:sldId id="266" r:id="rId8"/>
    <p:sldId id="262" r:id="rId9"/>
    <p:sldId id="267" r:id="rId10"/>
    <p:sldId id="265" r:id="rId11"/>
    <p:sldId id="268" r:id="rId12"/>
    <p:sldId id="269" r:id="rId13"/>
    <p:sldId id="263" r:id="rId14"/>
    <p:sldId id="257" r:id="rId15"/>
    <p:sldId id="258" r:id="rId16"/>
    <p:sldId id="260" r:id="rId17"/>
    <p:sldId id="27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0" autoAdjust="0"/>
    <p:restoredTop sz="94660"/>
  </p:normalViewPr>
  <p:slideViewPr>
    <p:cSldViewPr snapToGrid="0">
      <p:cViewPr>
        <p:scale>
          <a:sx n="100" d="100"/>
          <a:sy n="100" d="100"/>
        </p:scale>
        <p:origin x="258" y="3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7234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1191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442155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916797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364054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1/31/2023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152579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1/31/2023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40688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897565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46208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9755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44629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4345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1/31/2023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62521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1/31/2023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84650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1/31/2023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50721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175043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1/31/2023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08151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1/31/2023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635112837"/>
      </p:ext>
    </p:extLst>
  </p:cSld>
  <p:clrMap bg1="dk1" tx1="lt1" bg2="dk2" tx2="lt2" accent1="accent1" accent2="accent2" accent3="accent3" accent4="accent4" accent5="accent5" accent6="accent6" hlink="hlink" folHlink="folHlink"/>
  <p:sldLayoutIdLst>
    <p:sldLayoutId id="2147483677" r:id="rId1"/>
    <p:sldLayoutId id="2147483676" r:id="rId2"/>
    <p:sldLayoutId id="2147483675" r:id="rId3"/>
    <p:sldLayoutId id="2147483674" r:id="rId4"/>
    <p:sldLayoutId id="2147483673" r:id="rId5"/>
    <p:sldLayoutId id="2147483672" r:id="rId6"/>
    <p:sldLayoutId id="2147483671" r:id="rId7"/>
    <p:sldLayoutId id="2147483670" r:id="rId8"/>
    <p:sldLayoutId id="2147483669" r:id="rId9"/>
    <p:sldLayoutId id="2147483668" r:id="rId10"/>
    <p:sldLayoutId id="2147483661" r:id="rId11"/>
    <p:sldLayoutId id="2147483662" r:id="rId12"/>
    <p:sldLayoutId id="2147483663" r:id="rId13"/>
    <p:sldLayoutId id="2147483664" r:id="rId14"/>
    <p:sldLayoutId id="2147483665" r:id="rId15"/>
    <p:sldLayoutId id="2147483666" r:id="rId16"/>
    <p:sldLayoutId id="2147483667" r:id="rId17"/>
  </p:sldLayoutIdLst>
  <p:hf sldNum="0" hdr="0" ftr="0" dt="0"/>
  <p:txStyles>
    <p:titleStyle>
      <a:lvl1pPr algn="ctr" defTabSz="457200" rtl="0" eaLnBrk="1" latinLnBrk="0" hangingPunct="1">
        <a:lnSpc>
          <a:spcPct val="90000"/>
        </a:lnSpc>
        <a:spcBef>
          <a:spcPct val="0"/>
        </a:spcBef>
        <a:buNone/>
        <a:defRPr sz="3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lnSpc>
          <a:spcPct val="110000"/>
        </a:lnSpc>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descr="Jigsaw puzzles in plastic figures">
            <a:extLst>
              <a:ext uri="{FF2B5EF4-FFF2-40B4-BE49-F238E27FC236}">
                <a16:creationId xmlns:a16="http://schemas.microsoft.com/office/drawing/2014/main" id="{103D7A16-28FD-F583-BDC8-B9D0B3ED1CE7}"/>
              </a:ext>
            </a:extLst>
          </p:cNvPr>
          <p:cNvPicPr>
            <a:picLocks noChangeAspect="1"/>
          </p:cNvPicPr>
          <p:nvPr/>
        </p:nvPicPr>
        <p:blipFill rotWithShape="1">
          <a:blip r:embed="rId3"/>
          <a:srcRect t="5051" b="13721"/>
          <a:stretch/>
        </p:blipFill>
        <p:spPr>
          <a:xfrm>
            <a:off x="20" y="10"/>
            <a:ext cx="12191980" cy="6857990"/>
          </a:xfrm>
          <a:prstGeom prst="rect">
            <a:avLst/>
          </a:prstGeom>
        </p:spPr>
      </p:pic>
      <p:sp useBgFill="1">
        <p:nvSpPr>
          <p:cNvPr id="9"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CE19CC9-4A31-481C-98DD-57560E5FB19E}"/>
              </a:ext>
            </a:extLst>
          </p:cNvPr>
          <p:cNvSpPr>
            <a:spLocks noGrp="1"/>
          </p:cNvSpPr>
          <p:nvPr>
            <p:ph type="ctrTitle"/>
          </p:nvPr>
        </p:nvSpPr>
        <p:spPr>
          <a:xfrm>
            <a:off x="804335" y="3496574"/>
            <a:ext cx="6436104" cy="1052422"/>
          </a:xfrm>
        </p:spPr>
        <p:txBody>
          <a:bodyPr>
            <a:normAutofit/>
          </a:bodyPr>
          <a:lstStyle/>
          <a:p>
            <a:pPr algn="l"/>
            <a:r>
              <a:rPr lang="nb-NO" sz="3600" dirty="0"/>
              <a:t>General Meeting	</a:t>
            </a:r>
            <a:r>
              <a:rPr lang="nb-NO" sz="4400" dirty="0"/>
              <a:t> </a:t>
            </a:r>
            <a:r>
              <a:rPr lang="nb-NO" sz="3600" dirty="0"/>
              <a:t>02.02.2023</a:t>
            </a:r>
            <a:endParaRPr lang="en-GB" sz="4400" dirty="0"/>
          </a:p>
        </p:txBody>
      </p:sp>
      <p:sp>
        <p:nvSpPr>
          <p:cNvPr id="3" name="Subtitle 2">
            <a:extLst>
              <a:ext uri="{FF2B5EF4-FFF2-40B4-BE49-F238E27FC236}">
                <a16:creationId xmlns:a16="http://schemas.microsoft.com/office/drawing/2014/main" id="{0D586435-4496-48F9-90AA-1850A9096EA3}"/>
              </a:ext>
            </a:extLst>
          </p:cNvPr>
          <p:cNvSpPr>
            <a:spLocks noGrp="1"/>
          </p:cNvSpPr>
          <p:nvPr>
            <p:ph type="subTitle" idx="1"/>
          </p:nvPr>
        </p:nvSpPr>
        <p:spPr>
          <a:xfrm>
            <a:off x="804335" y="4548996"/>
            <a:ext cx="6436104" cy="534838"/>
          </a:xfrm>
        </p:spPr>
        <p:txBody>
          <a:bodyPr>
            <a:normAutofit/>
          </a:bodyPr>
          <a:lstStyle/>
          <a:p>
            <a:pPr algn="l"/>
            <a:endParaRPr lang="en-GB" sz="1800" dirty="0">
              <a:solidFill>
                <a:srgbClr val="A7A259"/>
              </a:solidFill>
            </a:endParaRPr>
          </a:p>
        </p:txBody>
      </p:sp>
    </p:spTree>
    <p:extLst>
      <p:ext uri="{BB962C8B-B14F-4D97-AF65-F5344CB8AC3E}">
        <p14:creationId xmlns:p14="http://schemas.microsoft.com/office/powerpoint/2010/main" val="5193421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10A9A-F628-4867-9DAB-F4E6FC973E4C}"/>
              </a:ext>
            </a:extLst>
          </p:cNvPr>
          <p:cNvSpPr>
            <a:spLocks noGrp="1"/>
          </p:cNvSpPr>
          <p:nvPr>
            <p:ph type="title"/>
          </p:nvPr>
        </p:nvSpPr>
        <p:spPr/>
        <p:txBody>
          <a:bodyPr/>
          <a:lstStyle/>
          <a:p>
            <a:r>
              <a:rPr lang="nb-NO" dirty="0"/>
              <a:t>CPT </a:t>
            </a:r>
            <a:r>
              <a:rPr lang="nb-NO" dirty="0" err="1"/>
              <a:t>prediction</a:t>
            </a:r>
            <a:endParaRPr lang="en-GB"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C656520-ABC6-4AFE-95B8-91EB9D9A224A}"/>
                  </a:ext>
                </a:extLst>
              </p:cNvPr>
              <p:cNvSpPr txBox="1"/>
              <p:nvPr/>
            </p:nvSpPr>
            <p:spPr>
              <a:xfrm>
                <a:off x="3690376" y="2366393"/>
                <a:ext cx="7213844" cy="670696"/>
              </a:xfrm>
              <a:prstGeom prst="rect">
                <a:avLst/>
              </a:prstGeom>
              <a:noFill/>
            </p:spPr>
            <p:txBody>
              <a:bodyPr wrap="square" rtlCol="0">
                <a:spAutoFit/>
              </a:bodyPr>
              <a:lstStyle/>
              <a:p>
                <a14:m>
                  <m:oMath xmlns:m="http://schemas.openxmlformats.org/officeDocument/2006/math">
                    <m:r>
                      <m:rPr>
                        <m:sty m:val="p"/>
                      </m:rPr>
                      <a:rPr lang="nb-NO" sz="3600" i="1" smtClean="0">
                        <a:latin typeface="Cambria Math" panose="02040503050406030204" pitchFamily="18" charset="0"/>
                      </a:rPr>
                      <m:t>F</m:t>
                    </m:r>
                    <m:r>
                      <a:rPr lang="nb-NO" sz="3600" b="0" i="1" smtClean="0">
                        <a:latin typeface="Cambria Math" panose="02040503050406030204" pitchFamily="18" charset="0"/>
                      </a:rPr>
                      <m:t>(    ,       ,      ,      ,      )</m:t>
                    </m:r>
                  </m:oMath>
                </a14:m>
                <a:r>
                  <a:rPr lang="en-GB" dirty="0"/>
                  <a:t> </a:t>
                </a:r>
                <a:r>
                  <a:rPr lang="en-GB" sz="3600" dirty="0"/>
                  <a:t>= (</a:t>
                </a:r>
                <a14:m>
                  <m:oMath xmlns:m="http://schemas.openxmlformats.org/officeDocument/2006/math">
                    <m:sSub>
                      <m:sSubPr>
                        <m:ctrlPr>
                          <a:rPr lang="nb-NO" sz="3600" b="0" i="1" smtClean="0">
                            <a:latin typeface="Cambria Math" panose="02040503050406030204" pitchFamily="18" charset="0"/>
                          </a:rPr>
                        </m:ctrlPr>
                      </m:sSubPr>
                      <m:e>
                        <m:r>
                          <a:rPr lang="nb-NO" sz="3600" b="0" i="1" smtClean="0">
                            <a:latin typeface="Cambria Math" panose="02040503050406030204" pitchFamily="18" charset="0"/>
                          </a:rPr>
                          <m:t>𝑞</m:t>
                        </m:r>
                      </m:e>
                      <m:sub>
                        <m:r>
                          <a:rPr lang="nb-NO" sz="3600" b="0" i="1" smtClean="0">
                            <a:latin typeface="Cambria Math" panose="02040503050406030204" pitchFamily="18" charset="0"/>
                          </a:rPr>
                          <m:t>𝑐</m:t>
                        </m:r>
                        <m:r>
                          <a:rPr lang="nb-NO" sz="3600" b="0" i="1" smtClean="0">
                            <a:latin typeface="Cambria Math" panose="02040503050406030204" pitchFamily="18" charset="0"/>
                          </a:rPr>
                          <m:t>,  1</m:t>
                        </m:r>
                      </m:sub>
                    </m:sSub>
                    <m:r>
                      <a:rPr lang="nb-NO" sz="3600" b="0" i="1" smtClean="0">
                        <a:latin typeface="Cambria Math" panose="02040503050406030204" pitchFamily="18" charset="0"/>
                      </a:rPr>
                      <m:t>, </m:t>
                    </m:r>
                    <m:sSub>
                      <m:sSubPr>
                        <m:ctrlPr>
                          <a:rPr lang="nb-NO" sz="3600" b="0" i="1" smtClean="0">
                            <a:latin typeface="Cambria Math" panose="02040503050406030204" pitchFamily="18" charset="0"/>
                          </a:rPr>
                        </m:ctrlPr>
                      </m:sSubPr>
                      <m:e>
                        <m:r>
                          <a:rPr lang="nb-NO" sz="3600" b="0" i="1" smtClean="0">
                            <a:latin typeface="Cambria Math" panose="02040503050406030204" pitchFamily="18" charset="0"/>
                          </a:rPr>
                          <m:t>𝑓</m:t>
                        </m:r>
                      </m:e>
                      <m:sub>
                        <m:r>
                          <a:rPr lang="nb-NO" sz="3600" b="0" i="1" smtClean="0">
                            <a:latin typeface="Cambria Math" panose="02040503050406030204" pitchFamily="18" charset="0"/>
                          </a:rPr>
                          <m:t>𝑠</m:t>
                        </m:r>
                        <m:r>
                          <a:rPr lang="nb-NO" sz="3600" b="0" i="1" smtClean="0">
                            <a:latin typeface="Cambria Math" panose="02040503050406030204" pitchFamily="18" charset="0"/>
                          </a:rPr>
                          <m:t>, 1</m:t>
                        </m:r>
                      </m:sub>
                    </m:sSub>
                    <m:r>
                      <a:rPr lang="nb-NO" sz="3600" b="0" i="1" smtClean="0">
                        <a:latin typeface="Cambria Math" panose="02040503050406030204" pitchFamily="18" charset="0"/>
                      </a:rPr>
                      <m:t>, </m:t>
                    </m:r>
                    <m:sSub>
                      <m:sSubPr>
                        <m:ctrlPr>
                          <a:rPr lang="nb-NO" sz="3600" b="0" i="1" smtClean="0">
                            <a:latin typeface="Cambria Math" panose="02040503050406030204" pitchFamily="18" charset="0"/>
                          </a:rPr>
                        </m:ctrlPr>
                      </m:sSubPr>
                      <m:e>
                        <m:r>
                          <a:rPr lang="nb-NO" sz="3600" b="0" i="1" smtClean="0">
                            <a:latin typeface="Cambria Math" panose="02040503050406030204" pitchFamily="18" charset="0"/>
                          </a:rPr>
                          <m:t>𝑢</m:t>
                        </m:r>
                      </m:e>
                      <m:sub>
                        <m:r>
                          <a:rPr lang="nb-NO" sz="3600" b="0" i="1" smtClean="0">
                            <a:latin typeface="Cambria Math" panose="02040503050406030204" pitchFamily="18" charset="0"/>
                          </a:rPr>
                          <m:t>1</m:t>
                        </m:r>
                      </m:sub>
                    </m:sSub>
                  </m:oMath>
                </a14:m>
                <a:r>
                  <a:rPr lang="en-GB" sz="3600" dirty="0"/>
                  <a:t>)</a:t>
                </a:r>
                <a:endParaRPr lang="en-GB" dirty="0"/>
              </a:p>
            </p:txBody>
          </p:sp>
        </mc:Choice>
        <mc:Fallback xmlns="">
          <p:sp>
            <p:nvSpPr>
              <p:cNvPr id="11" name="TextBox 10">
                <a:extLst>
                  <a:ext uri="{FF2B5EF4-FFF2-40B4-BE49-F238E27FC236}">
                    <a16:creationId xmlns:a16="http://schemas.microsoft.com/office/drawing/2014/main" id="{3C656520-ABC6-4AFE-95B8-91EB9D9A224A}"/>
                  </a:ext>
                </a:extLst>
              </p:cNvPr>
              <p:cNvSpPr txBox="1">
                <a:spLocks noRot="1" noChangeAspect="1" noMove="1" noResize="1" noEditPoints="1" noAdjustHandles="1" noChangeArrowheads="1" noChangeShapeType="1" noTextEdit="1"/>
              </p:cNvSpPr>
              <p:nvPr/>
            </p:nvSpPr>
            <p:spPr>
              <a:xfrm>
                <a:off x="3690376" y="2366393"/>
                <a:ext cx="7213844" cy="670696"/>
              </a:xfrm>
              <a:prstGeom prst="rect">
                <a:avLst/>
              </a:prstGeom>
              <a:blipFill>
                <a:blip r:embed="rId2"/>
                <a:stretch>
                  <a:fillRect t="-8182" r="-591" b="-35455"/>
                </a:stretch>
              </a:blipFill>
            </p:spPr>
            <p:txBody>
              <a:bodyPr/>
              <a:lstStyle/>
              <a:p>
                <a:r>
                  <a:rPr lang="en-GB">
                    <a:noFill/>
                  </a:rPr>
                  <a:t> </a:t>
                </a:r>
              </a:p>
            </p:txBody>
          </p:sp>
        </mc:Fallback>
      </mc:AlternateContent>
      <p:graphicFrame>
        <p:nvGraphicFramePr>
          <p:cNvPr id="12" name="Table 12">
            <a:extLst>
              <a:ext uri="{FF2B5EF4-FFF2-40B4-BE49-F238E27FC236}">
                <a16:creationId xmlns:a16="http://schemas.microsoft.com/office/drawing/2014/main" id="{7E10FD31-4C7C-48AD-829C-614B8689DE37}"/>
              </a:ext>
            </a:extLst>
          </p:cNvPr>
          <p:cNvGraphicFramePr>
            <a:graphicFrameLocks noGrp="1"/>
          </p:cNvGraphicFramePr>
          <p:nvPr>
            <p:extLst>
              <p:ext uri="{D42A27DB-BD31-4B8C-83A1-F6EECF244321}">
                <p14:modId xmlns:p14="http://schemas.microsoft.com/office/powerpoint/2010/main" val="2572311570"/>
              </p:ext>
            </p:extLst>
          </p:nvPr>
        </p:nvGraphicFramePr>
        <p:xfrm>
          <a:off x="4863789" y="2514816"/>
          <a:ext cx="458280" cy="389091"/>
        </p:xfrm>
        <a:graphic>
          <a:graphicData uri="http://schemas.openxmlformats.org/drawingml/2006/table">
            <a:tbl>
              <a:tblPr firstRow="1" bandRow="1">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r>
                        <a:rPr lang="nb-NO" b="0" dirty="0">
                          <a:solidFill>
                            <a:schemeClr val="tx1"/>
                          </a:solidFill>
                        </a:rPr>
                        <a:t>30</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245385392"/>
                  </a:ext>
                </a:extLst>
              </a:tr>
            </a:tbl>
          </a:graphicData>
        </a:graphic>
      </p:graphicFrame>
      <p:graphicFrame>
        <p:nvGraphicFramePr>
          <p:cNvPr id="13" name="Table 12">
            <a:extLst>
              <a:ext uri="{FF2B5EF4-FFF2-40B4-BE49-F238E27FC236}">
                <a16:creationId xmlns:a16="http://schemas.microsoft.com/office/drawing/2014/main" id="{AC81ED2D-8BAC-4885-A807-3A85780A317A}"/>
              </a:ext>
            </a:extLst>
          </p:cNvPr>
          <p:cNvGraphicFramePr>
            <a:graphicFrameLocks noGrp="1"/>
          </p:cNvGraphicFramePr>
          <p:nvPr>
            <p:extLst>
              <p:ext uri="{D42A27DB-BD31-4B8C-83A1-F6EECF244321}">
                <p14:modId xmlns:p14="http://schemas.microsoft.com/office/powerpoint/2010/main" val="236156008"/>
              </p:ext>
            </p:extLst>
          </p:nvPr>
        </p:nvGraphicFramePr>
        <p:xfrm>
          <a:off x="5605163" y="2519195"/>
          <a:ext cx="458280" cy="389091"/>
        </p:xfrm>
        <a:graphic>
          <a:graphicData uri="http://schemas.openxmlformats.org/drawingml/2006/table">
            <a:tbl>
              <a:tblPr firstRow="1" bandRow="1">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r>
                        <a:rPr lang="nb-NO" b="0" dirty="0">
                          <a:solidFill>
                            <a:schemeClr val="tx1"/>
                          </a:solidFill>
                        </a:rPr>
                        <a:t>7</a:t>
                      </a:r>
                      <a:endParaRPr lang="en-GB" b="0" dirty="0">
                        <a:solidFill>
                          <a:schemeClr val="tx1"/>
                        </a:solidFill>
                      </a:endParaRPr>
                    </a:p>
                  </a:txBody>
                  <a:tcPr>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4245385392"/>
                  </a:ext>
                </a:extLst>
              </a:tr>
            </a:tbl>
          </a:graphicData>
        </a:graphic>
      </p:graphicFrame>
      <p:graphicFrame>
        <p:nvGraphicFramePr>
          <p:cNvPr id="14" name="Table 12">
            <a:extLst>
              <a:ext uri="{FF2B5EF4-FFF2-40B4-BE49-F238E27FC236}">
                <a16:creationId xmlns:a16="http://schemas.microsoft.com/office/drawing/2014/main" id="{FCF6443B-F4B8-400F-8F9D-CD09B7B9EC30}"/>
              </a:ext>
            </a:extLst>
          </p:cNvPr>
          <p:cNvGraphicFramePr>
            <a:graphicFrameLocks noGrp="1"/>
          </p:cNvGraphicFramePr>
          <p:nvPr>
            <p:extLst>
              <p:ext uri="{D42A27DB-BD31-4B8C-83A1-F6EECF244321}">
                <p14:modId xmlns:p14="http://schemas.microsoft.com/office/powerpoint/2010/main" val="2914733672"/>
              </p:ext>
            </p:extLst>
          </p:nvPr>
        </p:nvGraphicFramePr>
        <p:xfrm>
          <a:off x="6340942" y="2519195"/>
          <a:ext cx="458280" cy="389091"/>
        </p:xfrm>
        <a:graphic>
          <a:graphicData uri="http://schemas.openxmlformats.org/drawingml/2006/table">
            <a:tbl>
              <a:tblPr firstRow="1" bandRow="1">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r>
                        <a:rPr lang="nb-NO" b="0" dirty="0">
                          <a:solidFill>
                            <a:schemeClr val="tx1"/>
                          </a:solidFill>
                        </a:rPr>
                        <a:t>18</a:t>
                      </a:r>
                      <a:endParaRPr lang="en-GB" b="0" dirty="0">
                        <a:solidFill>
                          <a:schemeClr val="tx1"/>
                        </a:solidFill>
                      </a:endParaRPr>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4245385392"/>
                  </a:ext>
                </a:extLst>
              </a:tr>
            </a:tbl>
          </a:graphicData>
        </a:graphic>
      </p:graphicFrame>
      <p:graphicFrame>
        <p:nvGraphicFramePr>
          <p:cNvPr id="15" name="Table 12">
            <a:extLst>
              <a:ext uri="{FF2B5EF4-FFF2-40B4-BE49-F238E27FC236}">
                <a16:creationId xmlns:a16="http://schemas.microsoft.com/office/drawing/2014/main" id="{36EF6096-2087-4122-A08F-463383B03F7E}"/>
              </a:ext>
            </a:extLst>
          </p:cNvPr>
          <p:cNvGraphicFramePr>
            <a:graphicFrameLocks noGrp="1"/>
          </p:cNvGraphicFramePr>
          <p:nvPr>
            <p:extLst>
              <p:ext uri="{D42A27DB-BD31-4B8C-83A1-F6EECF244321}">
                <p14:modId xmlns:p14="http://schemas.microsoft.com/office/powerpoint/2010/main" val="1454373768"/>
              </p:ext>
            </p:extLst>
          </p:nvPr>
        </p:nvGraphicFramePr>
        <p:xfrm>
          <a:off x="7086196" y="2519195"/>
          <a:ext cx="458280" cy="389091"/>
        </p:xfrm>
        <a:graphic>
          <a:graphicData uri="http://schemas.openxmlformats.org/drawingml/2006/table">
            <a:tbl>
              <a:tblPr firstRow="1" bandRow="1">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r>
                        <a:rPr lang="nb-NO" b="0" dirty="0">
                          <a:solidFill>
                            <a:schemeClr val="tx1"/>
                          </a:solidFill>
                        </a:rPr>
                        <a:t>17</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4245385392"/>
                  </a:ext>
                </a:extLst>
              </a:tr>
            </a:tbl>
          </a:graphicData>
        </a:graphic>
      </p:graphicFrame>
      <mc:AlternateContent xmlns:mc="http://schemas.openxmlformats.org/markup-compatibility/2006" xmlns:a14="http://schemas.microsoft.com/office/drawing/2010/main">
        <mc:Choice Requires="a14">
          <p:graphicFrame>
            <p:nvGraphicFramePr>
              <p:cNvPr id="16" name="Table 12">
                <a:extLst>
                  <a:ext uri="{FF2B5EF4-FFF2-40B4-BE49-F238E27FC236}">
                    <a16:creationId xmlns:a16="http://schemas.microsoft.com/office/drawing/2014/main" id="{94F206D0-42D7-4386-9192-35A71C862989}"/>
                  </a:ext>
                </a:extLst>
              </p:cNvPr>
              <p:cNvGraphicFramePr>
                <a:graphicFrameLocks noGrp="1"/>
              </p:cNvGraphicFramePr>
              <p:nvPr>
                <p:extLst>
                  <p:ext uri="{D42A27DB-BD31-4B8C-83A1-F6EECF244321}">
                    <p14:modId xmlns:p14="http://schemas.microsoft.com/office/powerpoint/2010/main" val="3165271210"/>
                  </p:ext>
                </p:extLst>
              </p:nvPr>
            </p:nvGraphicFramePr>
            <p:xfrm>
              <a:off x="4262128" y="2519195"/>
              <a:ext cx="458280" cy="389091"/>
            </p:xfrm>
            <a:graphic>
              <a:graphicData uri="http://schemas.openxmlformats.org/drawingml/2006/table">
                <a:tbl>
                  <a:tblPr firstRow="1" bandRow="1">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pPr/>
                          <a14:m>
                            <m:oMathPara xmlns:m="http://schemas.openxmlformats.org/officeDocument/2006/math">
                              <m:oMathParaPr>
                                <m:jc m:val="centerGroup"/>
                              </m:oMathParaPr>
                              <m:oMath xmlns:m="http://schemas.openxmlformats.org/officeDocument/2006/math">
                                <m:sSub>
                                  <m:sSubPr>
                                    <m:ctrlPr>
                                      <a:rPr lang="nb-NO" b="0" i="1" smtClean="0">
                                        <a:solidFill>
                                          <a:schemeClr val="tx1"/>
                                        </a:solidFill>
                                        <a:latin typeface="Cambria Math" panose="02040503050406030204" pitchFamily="18" charset="0"/>
                                      </a:rPr>
                                    </m:ctrlPr>
                                  </m:sSubPr>
                                  <m:e>
                                    <m:r>
                                      <a:rPr lang="nb-NO" b="0" i="1" smtClean="0">
                                        <a:solidFill>
                                          <a:schemeClr val="tx1"/>
                                        </a:solidFill>
                                        <a:latin typeface="Cambria Math" panose="02040503050406030204" pitchFamily="18" charset="0"/>
                                      </a:rPr>
                                      <m:t>𝑧</m:t>
                                    </m:r>
                                  </m:e>
                                  <m:sub>
                                    <m:r>
                                      <a:rPr lang="nb-NO" b="0" i="1" smtClean="0">
                                        <a:solidFill>
                                          <a:schemeClr val="tx1"/>
                                        </a:solidFill>
                                        <a:latin typeface="Cambria Math" panose="02040503050406030204" pitchFamily="18" charset="0"/>
                                      </a:rPr>
                                      <m:t>1</m:t>
                                    </m:r>
                                  </m:sub>
                                </m:sSub>
                              </m:oMath>
                            </m:oMathPara>
                          </a14:m>
                          <a:endParaRPr lang="en-GB"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245385392"/>
                      </a:ext>
                    </a:extLst>
                  </a:tr>
                </a:tbl>
              </a:graphicData>
            </a:graphic>
          </p:graphicFrame>
        </mc:Choice>
        <mc:Fallback xmlns="">
          <p:graphicFrame>
            <p:nvGraphicFramePr>
              <p:cNvPr id="16" name="Table 12">
                <a:extLst>
                  <a:ext uri="{FF2B5EF4-FFF2-40B4-BE49-F238E27FC236}">
                    <a16:creationId xmlns:a16="http://schemas.microsoft.com/office/drawing/2014/main" id="{94F206D0-42D7-4386-9192-35A71C862989}"/>
                  </a:ext>
                </a:extLst>
              </p:cNvPr>
              <p:cNvGraphicFramePr>
                <a:graphicFrameLocks noGrp="1"/>
              </p:cNvGraphicFramePr>
              <p:nvPr>
                <p:extLst>
                  <p:ext uri="{D42A27DB-BD31-4B8C-83A1-F6EECF244321}">
                    <p14:modId xmlns:p14="http://schemas.microsoft.com/office/powerpoint/2010/main" val="3165271210"/>
                  </p:ext>
                </p:extLst>
              </p:nvPr>
            </p:nvGraphicFramePr>
            <p:xfrm>
              <a:off x="4262128" y="2519195"/>
              <a:ext cx="458280" cy="389091"/>
            </p:xfrm>
            <a:graphic>
              <a:graphicData uri="http://schemas.openxmlformats.org/drawingml/2006/table">
                <a:tbl>
                  <a:tblPr firstRow="1" bandRow="1">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3"/>
                          <a:stretch>
                            <a:fillRect/>
                          </a:stretch>
                        </a:blipFill>
                      </a:tcPr>
                    </a:tc>
                    <a:extLst>
                      <a:ext uri="{0D108BD9-81ED-4DB2-BD59-A6C34878D82A}">
                        <a16:rowId xmlns:a16="http://schemas.microsoft.com/office/drawing/2014/main" val="4245385392"/>
                      </a:ext>
                    </a:extLst>
                  </a:tr>
                </a:tbl>
              </a:graphicData>
            </a:graphic>
          </p:graphicFrame>
        </mc:Fallback>
      </mc:AlternateContent>
      <p:sp>
        <p:nvSpPr>
          <p:cNvPr id="17" name="TextBox 16">
            <a:extLst>
              <a:ext uri="{FF2B5EF4-FFF2-40B4-BE49-F238E27FC236}">
                <a16:creationId xmlns:a16="http://schemas.microsoft.com/office/drawing/2014/main" id="{D0FAE407-E9D0-4358-B606-573471877670}"/>
              </a:ext>
            </a:extLst>
          </p:cNvPr>
          <p:cNvSpPr txBox="1"/>
          <p:nvPr/>
        </p:nvSpPr>
        <p:spPr>
          <a:xfrm>
            <a:off x="3451860" y="3345180"/>
            <a:ext cx="6408420" cy="2585323"/>
          </a:xfrm>
          <a:prstGeom prst="rect">
            <a:avLst/>
          </a:prstGeom>
          <a:noFill/>
        </p:spPr>
        <p:txBody>
          <a:bodyPr wrap="square" rtlCol="0">
            <a:spAutoFit/>
          </a:bodyPr>
          <a:lstStyle/>
          <a:p>
            <a:pPr marL="285750" indent="-285750">
              <a:buFont typeface="Arial" panose="020B0604020202020204" pitchFamily="34" charset="0"/>
              <a:buChar char="•"/>
            </a:pPr>
            <a:r>
              <a:rPr lang="nb-NO" dirty="0" err="1"/>
              <a:t>Can</a:t>
            </a:r>
            <a:r>
              <a:rPr lang="nb-NO" dirty="0"/>
              <a:t> </a:t>
            </a:r>
            <a:r>
              <a:rPr lang="nb-NO" dirty="0" err="1"/>
              <a:t>the</a:t>
            </a:r>
            <a:r>
              <a:rPr lang="nb-NO" dirty="0"/>
              <a:t> </a:t>
            </a:r>
            <a:r>
              <a:rPr lang="nb-NO" dirty="0" err="1"/>
              <a:t>machine</a:t>
            </a:r>
            <a:r>
              <a:rPr lang="nb-NO" dirty="0"/>
              <a:t> </a:t>
            </a:r>
            <a:r>
              <a:rPr lang="nb-NO" dirty="0" err="1"/>
              <a:t>learning</a:t>
            </a:r>
            <a:r>
              <a:rPr lang="nb-NO" dirty="0"/>
              <a:t> </a:t>
            </a:r>
            <a:r>
              <a:rPr lang="nb-NO" dirty="0" err="1"/>
              <a:t>learn</a:t>
            </a:r>
            <a:r>
              <a:rPr lang="nb-NO" dirty="0"/>
              <a:t> </a:t>
            </a:r>
            <a:r>
              <a:rPr lang="nb-NO" dirty="0" err="1"/>
              <a:t>better</a:t>
            </a:r>
            <a:r>
              <a:rPr lang="nb-NO" dirty="0"/>
              <a:t> </a:t>
            </a:r>
            <a:r>
              <a:rPr lang="nb-NO" dirty="0" err="1"/>
              <a:t>attributes</a:t>
            </a:r>
            <a:r>
              <a:rPr lang="nb-NO" dirty="0"/>
              <a:t> </a:t>
            </a:r>
            <a:r>
              <a:rPr lang="nb-NO" dirty="0" err="1"/>
              <a:t>than</a:t>
            </a:r>
            <a:r>
              <a:rPr lang="nb-NO" dirty="0"/>
              <a:t> </a:t>
            </a:r>
            <a:r>
              <a:rPr lang="nb-NO" dirty="0" err="1"/>
              <a:t>the</a:t>
            </a:r>
            <a:r>
              <a:rPr lang="nb-NO" dirty="0"/>
              <a:t> </a:t>
            </a:r>
            <a:r>
              <a:rPr lang="nb-NO" dirty="0" err="1"/>
              <a:t>ones</a:t>
            </a:r>
            <a:r>
              <a:rPr lang="nb-NO" dirty="0"/>
              <a:t> used for </a:t>
            </a:r>
            <a:r>
              <a:rPr lang="nb-NO" dirty="0" err="1"/>
              <a:t>prediction</a:t>
            </a:r>
            <a:r>
              <a:rPr lang="nb-NO" dirty="0"/>
              <a:t> </a:t>
            </a:r>
            <a:r>
              <a:rPr lang="nb-NO" dirty="0" err="1"/>
              <a:t>on</a:t>
            </a:r>
            <a:r>
              <a:rPr lang="nb-NO" dirty="0"/>
              <a:t> TNW?</a:t>
            </a:r>
          </a:p>
          <a:p>
            <a:pPr marL="742950" lvl="1" indent="-285750">
              <a:buFont typeface="Arial" panose="020B0604020202020204" pitchFamily="34" charset="0"/>
              <a:buChar char="•"/>
            </a:pPr>
            <a:r>
              <a:rPr lang="en-GB" dirty="0"/>
              <a:t>Using attributes for AI inversion</a:t>
            </a:r>
          </a:p>
          <a:p>
            <a:pPr lvl="1"/>
            <a:endParaRPr lang="en-GB" dirty="0"/>
          </a:p>
          <a:p>
            <a:pPr marL="285750" indent="-285750">
              <a:buFont typeface="Arial" panose="020B0604020202020204" pitchFamily="34" charset="0"/>
              <a:buChar char="•"/>
            </a:pPr>
            <a:r>
              <a:rPr lang="en-GB" dirty="0"/>
              <a:t>Will need to use </a:t>
            </a:r>
            <a:r>
              <a:rPr lang="en-GB" dirty="0" err="1"/>
              <a:t>RandomForest</a:t>
            </a:r>
            <a:r>
              <a:rPr lang="en-GB" dirty="0"/>
              <a:t>, for comparison</a:t>
            </a:r>
          </a:p>
          <a:p>
            <a:pPr marL="742950" lvl="1" indent="-285750">
              <a:buFont typeface="Arial" panose="020B0604020202020204" pitchFamily="34" charset="0"/>
              <a:buChar char="•"/>
            </a:pPr>
            <a:r>
              <a:rPr lang="en-GB" dirty="0"/>
              <a:t>Want to use gradient boosted tree model, because of </a:t>
            </a:r>
            <a:r>
              <a:rPr lang="en-GB" dirty="0" err="1"/>
              <a:t>Keras</a:t>
            </a:r>
            <a:r>
              <a:rPr lang="en-GB" dirty="0"/>
              <a:t> compatibility</a:t>
            </a:r>
          </a:p>
          <a:p>
            <a:pPr marL="742950" lvl="1" indent="-285750">
              <a:buFont typeface="Arial" panose="020B0604020202020204" pitchFamily="34" charset="0"/>
              <a:buChar char="•"/>
            </a:pPr>
            <a:r>
              <a:rPr lang="en-GB" dirty="0"/>
              <a:t>May be possible to train the feature recognition on CPT gradients</a:t>
            </a:r>
          </a:p>
        </p:txBody>
      </p:sp>
      <p:cxnSp>
        <p:nvCxnSpPr>
          <p:cNvPr id="19" name="Straight Arrow Connector 18">
            <a:extLst>
              <a:ext uri="{FF2B5EF4-FFF2-40B4-BE49-F238E27FC236}">
                <a16:creationId xmlns:a16="http://schemas.microsoft.com/office/drawing/2014/main" id="{F61CA909-67B0-4CD9-A4D4-14157E68E164}"/>
              </a:ext>
            </a:extLst>
          </p:cNvPr>
          <p:cNvCxnSpPr>
            <a:cxnSpLocks/>
            <a:stCxn id="20" idx="0"/>
          </p:cNvCxnSpPr>
          <p:nvPr/>
        </p:nvCxnSpPr>
        <p:spPr>
          <a:xfrm flipH="1" flipV="1">
            <a:off x="2827020" y="5159647"/>
            <a:ext cx="154178" cy="781574"/>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a:extLst>
              <a:ext uri="{FF2B5EF4-FFF2-40B4-BE49-F238E27FC236}">
                <a16:creationId xmlns:a16="http://schemas.microsoft.com/office/drawing/2014/main" id="{74B699D4-E5A0-42A7-8D3E-4977537A6BB6}"/>
              </a:ext>
            </a:extLst>
          </p:cNvPr>
          <p:cNvSpPr txBox="1"/>
          <p:nvPr/>
        </p:nvSpPr>
        <p:spPr>
          <a:xfrm>
            <a:off x="2066798" y="5941221"/>
            <a:ext cx="1828800" cy="646331"/>
          </a:xfrm>
          <a:prstGeom prst="rect">
            <a:avLst/>
          </a:prstGeom>
          <a:noFill/>
        </p:spPr>
        <p:txBody>
          <a:bodyPr wrap="square" rtlCol="0">
            <a:spAutoFit/>
          </a:bodyPr>
          <a:lstStyle/>
          <a:p>
            <a:r>
              <a:rPr lang="nb-NO" dirty="0"/>
              <a:t>Latent </a:t>
            </a:r>
            <a:r>
              <a:rPr lang="nb-NO" dirty="0" err="1"/>
              <a:t>space</a:t>
            </a:r>
            <a:r>
              <a:rPr lang="nb-NO" dirty="0"/>
              <a:t> </a:t>
            </a:r>
            <a:r>
              <a:rPr lang="nb-NO" dirty="0" err="1"/>
              <a:t>representation</a:t>
            </a:r>
            <a:endParaRPr lang="en-GB" dirty="0"/>
          </a:p>
        </p:txBody>
      </p:sp>
      <p:graphicFrame>
        <p:nvGraphicFramePr>
          <p:cNvPr id="28" name="Table 12">
            <a:extLst>
              <a:ext uri="{FF2B5EF4-FFF2-40B4-BE49-F238E27FC236}">
                <a16:creationId xmlns:a16="http://schemas.microsoft.com/office/drawing/2014/main" id="{E9EFA2DA-B162-4420-818E-C4C7059230D0}"/>
              </a:ext>
            </a:extLst>
          </p:cNvPr>
          <p:cNvGraphicFramePr>
            <a:graphicFrameLocks noGrp="1"/>
          </p:cNvGraphicFramePr>
          <p:nvPr>
            <p:extLst>
              <p:ext uri="{D42A27DB-BD31-4B8C-83A1-F6EECF244321}">
                <p14:modId xmlns:p14="http://schemas.microsoft.com/office/powerpoint/2010/main" val="3454543590"/>
              </p:ext>
            </p:extLst>
          </p:nvPr>
        </p:nvGraphicFramePr>
        <p:xfrm>
          <a:off x="2522918" y="2720800"/>
          <a:ext cx="458280" cy="2334546"/>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r>
                        <a:rPr lang="nb-NO" b="0" dirty="0">
                          <a:solidFill>
                            <a:schemeClr val="tx1"/>
                          </a:solidFill>
                        </a:rPr>
                        <a:t>17</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4245385392"/>
                  </a:ext>
                </a:extLst>
              </a:tr>
              <a:tr h="389091">
                <a:tc>
                  <a:txBody>
                    <a:bodyPr/>
                    <a:lstStyle/>
                    <a:p>
                      <a:r>
                        <a:rPr lang="nb-NO" b="0" dirty="0">
                          <a:solidFill>
                            <a:schemeClr val="tx1"/>
                          </a:solidFill>
                        </a:rPr>
                        <a:t>23</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1603591379"/>
                  </a:ext>
                </a:extLst>
              </a:tr>
              <a:tr h="389091">
                <a:tc>
                  <a:txBody>
                    <a:bodyPr/>
                    <a:lstStyle/>
                    <a:p>
                      <a:r>
                        <a:rPr lang="nb-NO" b="0" dirty="0">
                          <a:solidFill>
                            <a:schemeClr val="tx1"/>
                          </a:solidFill>
                        </a:rPr>
                        <a:t>21</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1817241172"/>
                  </a:ext>
                </a:extLst>
              </a:tr>
              <a:tr h="389091">
                <a:tc>
                  <a:txBody>
                    <a:bodyPr/>
                    <a:lstStyle/>
                    <a:p>
                      <a:r>
                        <a:rPr lang="nb-NO" b="0" dirty="0">
                          <a:solidFill>
                            <a:schemeClr val="tx1"/>
                          </a:solidFill>
                        </a:rPr>
                        <a:t>21</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3080545984"/>
                  </a:ext>
                </a:extLst>
              </a:tr>
              <a:tr h="389091">
                <a:tc>
                  <a:txBody>
                    <a:bodyPr/>
                    <a:lstStyle/>
                    <a:p>
                      <a:r>
                        <a:rPr lang="nb-NO" b="0" dirty="0">
                          <a:solidFill>
                            <a:schemeClr val="tx1"/>
                          </a:solidFill>
                        </a:rPr>
                        <a:t>21</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538343997"/>
                  </a:ext>
                </a:extLst>
              </a:tr>
              <a:tr h="389091">
                <a:tc>
                  <a:txBody>
                    <a:bodyPr/>
                    <a:lstStyle/>
                    <a:p>
                      <a:r>
                        <a:rPr lang="nb-NO" b="0" dirty="0">
                          <a:solidFill>
                            <a:schemeClr val="tx1"/>
                          </a:solidFill>
                        </a:rPr>
                        <a:t>15</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3063768554"/>
                  </a:ext>
                </a:extLst>
              </a:tr>
            </a:tbl>
          </a:graphicData>
        </a:graphic>
      </p:graphicFrame>
      <p:graphicFrame>
        <p:nvGraphicFramePr>
          <p:cNvPr id="29" name="Table 12">
            <a:extLst>
              <a:ext uri="{FF2B5EF4-FFF2-40B4-BE49-F238E27FC236}">
                <a16:creationId xmlns:a16="http://schemas.microsoft.com/office/drawing/2014/main" id="{D8B54B5B-207A-4D3B-A7F8-29357B9145C3}"/>
              </a:ext>
            </a:extLst>
          </p:cNvPr>
          <p:cNvGraphicFramePr>
            <a:graphicFrameLocks noGrp="1"/>
          </p:cNvGraphicFramePr>
          <p:nvPr>
            <p:extLst>
              <p:ext uri="{D42A27DB-BD31-4B8C-83A1-F6EECF244321}">
                <p14:modId xmlns:p14="http://schemas.microsoft.com/office/powerpoint/2010/main" val="2098033471"/>
              </p:ext>
            </p:extLst>
          </p:nvPr>
        </p:nvGraphicFramePr>
        <p:xfrm>
          <a:off x="2064638" y="2848432"/>
          <a:ext cx="458280" cy="2311215"/>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r>
                        <a:rPr lang="nb-NO" b="0" dirty="0">
                          <a:solidFill>
                            <a:schemeClr val="tx1"/>
                          </a:solidFill>
                        </a:rPr>
                        <a:t>18</a:t>
                      </a:r>
                      <a:endParaRPr lang="en-GB" b="0" dirty="0">
                        <a:solidFill>
                          <a:schemeClr val="tx1"/>
                        </a:solidFill>
                      </a:endParaRPr>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4245385392"/>
                  </a:ext>
                </a:extLst>
              </a:tr>
              <a:tr h="389091">
                <a:tc>
                  <a:txBody>
                    <a:bodyPr/>
                    <a:lstStyle/>
                    <a:p>
                      <a:r>
                        <a:rPr lang="nb-NO" b="0" dirty="0">
                          <a:solidFill>
                            <a:schemeClr val="tx1"/>
                          </a:solidFill>
                        </a:rPr>
                        <a:t>33</a:t>
                      </a:r>
                      <a:endParaRPr lang="en-GB" b="0" dirty="0">
                        <a:solidFill>
                          <a:schemeClr val="tx1"/>
                        </a:solidFill>
                      </a:endParaRPr>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603591379"/>
                  </a:ext>
                </a:extLst>
              </a:tr>
              <a:tr h="389091">
                <a:tc>
                  <a:txBody>
                    <a:bodyPr/>
                    <a:lstStyle/>
                    <a:p>
                      <a:r>
                        <a:rPr lang="nb-NO" b="0" dirty="0">
                          <a:solidFill>
                            <a:schemeClr val="tx1"/>
                          </a:solidFill>
                        </a:rPr>
                        <a:t>23</a:t>
                      </a:r>
                      <a:endParaRPr lang="en-GB" b="0" dirty="0">
                        <a:solidFill>
                          <a:schemeClr val="tx1"/>
                        </a:solidFill>
                      </a:endParaRPr>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817241172"/>
                  </a:ext>
                </a:extLst>
              </a:tr>
              <a:tr h="389091">
                <a:tc>
                  <a:txBody>
                    <a:bodyPr/>
                    <a:lstStyle/>
                    <a:p>
                      <a:r>
                        <a:rPr lang="nb-NO" b="0" dirty="0">
                          <a:solidFill>
                            <a:schemeClr val="tx1"/>
                          </a:solidFill>
                        </a:rPr>
                        <a:t>20</a:t>
                      </a:r>
                      <a:endParaRPr lang="en-GB" b="0" dirty="0">
                        <a:solidFill>
                          <a:schemeClr val="tx1"/>
                        </a:solidFill>
                      </a:endParaRPr>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3080545984"/>
                  </a:ext>
                </a:extLst>
              </a:tr>
              <a:tr h="389091">
                <a:tc>
                  <a:txBody>
                    <a:bodyPr/>
                    <a:lstStyle/>
                    <a:p>
                      <a:r>
                        <a:rPr lang="nb-NO" b="0" dirty="0">
                          <a:solidFill>
                            <a:schemeClr val="tx1"/>
                          </a:solidFill>
                        </a:rPr>
                        <a:t>21</a:t>
                      </a:r>
                      <a:endParaRPr lang="en-GB" b="0" dirty="0">
                        <a:solidFill>
                          <a:schemeClr val="tx1"/>
                        </a:solidFill>
                      </a:endParaRPr>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538343997"/>
                  </a:ext>
                </a:extLst>
              </a:tr>
              <a:tr h="0">
                <a:tc>
                  <a:txBody>
                    <a:bodyPr/>
                    <a:lstStyle/>
                    <a:p>
                      <a:r>
                        <a:rPr lang="nb-NO" b="0" dirty="0">
                          <a:solidFill>
                            <a:schemeClr val="tx1"/>
                          </a:solidFill>
                        </a:rPr>
                        <a:t>18</a:t>
                      </a:r>
                      <a:endParaRPr lang="en-GB" b="0" dirty="0">
                        <a:solidFill>
                          <a:schemeClr val="tx1"/>
                        </a:solidFill>
                      </a:endParaRPr>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3063768554"/>
                  </a:ext>
                </a:extLst>
              </a:tr>
            </a:tbl>
          </a:graphicData>
        </a:graphic>
      </p:graphicFrame>
      <p:graphicFrame>
        <p:nvGraphicFramePr>
          <p:cNvPr id="30" name="Table 29">
            <a:extLst>
              <a:ext uri="{FF2B5EF4-FFF2-40B4-BE49-F238E27FC236}">
                <a16:creationId xmlns:a16="http://schemas.microsoft.com/office/drawing/2014/main" id="{E5D5649F-3403-408E-A373-37B47075770D}"/>
              </a:ext>
            </a:extLst>
          </p:cNvPr>
          <p:cNvGraphicFramePr>
            <a:graphicFrameLocks noGrp="1"/>
          </p:cNvGraphicFramePr>
          <p:nvPr>
            <p:extLst>
              <p:ext uri="{D42A27DB-BD31-4B8C-83A1-F6EECF244321}">
                <p14:modId xmlns:p14="http://schemas.microsoft.com/office/powerpoint/2010/main" val="1094755894"/>
              </p:ext>
            </p:extLst>
          </p:nvPr>
        </p:nvGraphicFramePr>
        <p:xfrm>
          <a:off x="1606358" y="3010962"/>
          <a:ext cx="458280" cy="2334546"/>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r>
                        <a:rPr lang="nb-NO" b="0" dirty="0">
                          <a:solidFill>
                            <a:schemeClr val="tx1"/>
                          </a:solidFill>
                        </a:rPr>
                        <a:t>7</a:t>
                      </a:r>
                      <a:endParaRPr lang="en-GB" b="0" dirty="0">
                        <a:solidFill>
                          <a:schemeClr val="tx1"/>
                        </a:solidFill>
                      </a:endParaRPr>
                    </a:p>
                  </a:txBody>
                  <a:tcPr>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4245385392"/>
                  </a:ext>
                </a:extLst>
              </a:tr>
              <a:tr h="389091">
                <a:tc>
                  <a:txBody>
                    <a:bodyPr/>
                    <a:lstStyle/>
                    <a:p>
                      <a:r>
                        <a:rPr lang="nb-NO" b="0" dirty="0">
                          <a:solidFill>
                            <a:schemeClr val="tx1"/>
                          </a:solidFill>
                        </a:rPr>
                        <a:t>14</a:t>
                      </a:r>
                      <a:endParaRPr lang="en-GB" b="0" dirty="0">
                        <a:solidFill>
                          <a:schemeClr val="tx1"/>
                        </a:solidFill>
                      </a:endParaRPr>
                    </a:p>
                  </a:txBody>
                  <a:tcPr>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1603591379"/>
                  </a:ext>
                </a:extLst>
              </a:tr>
              <a:tr h="389091">
                <a:tc>
                  <a:txBody>
                    <a:bodyPr/>
                    <a:lstStyle/>
                    <a:p>
                      <a:r>
                        <a:rPr lang="nb-NO" b="0" dirty="0">
                          <a:solidFill>
                            <a:schemeClr val="tx1"/>
                          </a:solidFill>
                        </a:rPr>
                        <a:t>11</a:t>
                      </a:r>
                      <a:endParaRPr lang="en-GB" b="0" dirty="0">
                        <a:solidFill>
                          <a:schemeClr val="tx1"/>
                        </a:solidFill>
                      </a:endParaRPr>
                    </a:p>
                  </a:txBody>
                  <a:tcPr>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1817241172"/>
                  </a:ext>
                </a:extLst>
              </a:tr>
              <a:tr h="389091">
                <a:tc>
                  <a:txBody>
                    <a:bodyPr/>
                    <a:lstStyle/>
                    <a:p>
                      <a:r>
                        <a:rPr lang="nb-NO" b="0" dirty="0">
                          <a:solidFill>
                            <a:schemeClr val="tx1"/>
                          </a:solidFill>
                        </a:rPr>
                        <a:t>10</a:t>
                      </a:r>
                      <a:endParaRPr lang="en-GB" b="0" dirty="0">
                        <a:solidFill>
                          <a:schemeClr val="tx1"/>
                        </a:solidFill>
                      </a:endParaRPr>
                    </a:p>
                  </a:txBody>
                  <a:tcPr>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3080545984"/>
                  </a:ext>
                </a:extLst>
              </a:tr>
              <a:tr h="389091">
                <a:tc>
                  <a:txBody>
                    <a:bodyPr/>
                    <a:lstStyle/>
                    <a:p>
                      <a:r>
                        <a:rPr lang="nb-NO" b="0" dirty="0">
                          <a:solidFill>
                            <a:schemeClr val="tx1"/>
                          </a:solidFill>
                        </a:rPr>
                        <a:t>9</a:t>
                      </a:r>
                      <a:endParaRPr lang="en-GB" b="0" dirty="0">
                        <a:solidFill>
                          <a:schemeClr val="tx1"/>
                        </a:solidFill>
                      </a:endParaRPr>
                    </a:p>
                  </a:txBody>
                  <a:tcPr>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538343997"/>
                  </a:ext>
                </a:extLst>
              </a:tr>
              <a:tr h="389091">
                <a:tc>
                  <a:txBody>
                    <a:bodyPr/>
                    <a:lstStyle/>
                    <a:p>
                      <a:r>
                        <a:rPr lang="nb-NO" b="0" dirty="0">
                          <a:solidFill>
                            <a:schemeClr val="tx1"/>
                          </a:solidFill>
                        </a:rPr>
                        <a:t>8</a:t>
                      </a:r>
                      <a:endParaRPr lang="en-GB" b="0" dirty="0">
                        <a:solidFill>
                          <a:schemeClr val="tx1"/>
                        </a:solidFill>
                      </a:endParaRPr>
                    </a:p>
                  </a:txBody>
                  <a:tcPr>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3063768554"/>
                  </a:ext>
                </a:extLst>
              </a:tr>
            </a:tbl>
          </a:graphicData>
        </a:graphic>
      </p:graphicFrame>
      <p:graphicFrame>
        <p:nvGraphicFramePr>
          <p:cNvPr id="31" name="Table 12">
            <a:extLst>
              <a:ext uri="{FF2B5EF4-FFF2-40B4-BE49-F238E27FC236}">
                <a16:creationId xmlns:a16="http://schemas.microsoft.com/office/drawing/2014/main" id="{8FADB94D-43B7-4C00-B2C9-C586E5D813BC}"/>
              </a:ext>
            </a:extLst>
          </p:cNvPr>
          <p:cNvGraphicFramePr>
            <a:graphicFrameLocks noGrp="1"/>
          </p:cNvGraphicFramePr>
          <p:nvPr>
            <p:extLst>
              <p:ext uri="{D42A27DB-BD31-4B8C-83A1-F6EECF244321}">
                <p14:modId xmlns:p14="http://schemas.microsoft.com/office/powerpoint/2010/main" val="22597327"/>
              </p:ext>
            </p:extLst>
          </p:nvPr>
        </p:nvGraphicFramePr>
        <p:xfrm>
          <a:off x="1148078" y="3179508"/>
          <a:ext cx="458280" cy="2334546"/>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r>
                        <a:rPr lang="nb-NO" b="0" dirty="0">
                          <a:solidFill>
                            <a:schemeClr val="tx1"/>
                          </a:solidFill>
                        </a:rPr>
                        <a:t>30</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245385392"/>
                  </a:ext>
                </a:extLst>
              </a:tr>
              <a:tr h="389091">
                <a:tc>
                  <a:txBody>
                    <a:bodyPr/>
                    <a:lstStyle/>
                    <a:p>
                      <a:r>
                        <a:rPr lang="nb-NO" b="0" dirty="0">
                          <a:solidFill>
                            <a:schemeClr val="tx1"/>
                          </a:solidFill>
                        </a:rPr>
                        <a:t>46</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603591379"/>
                  </a:ext>
                </a:extLst>
              </a:tr>
              <a:tr h="389091">
                <a:tc>
                  <a:txBody>
                    <a:bodyPr/>
                    <a:lstStyle/>
                    <a:p>
                      <a:r>
                        <a:rPr lang="nb-NO" b="0" dirty="0">
                          <a:solidFill>
                            <a:schemeClr val="tx1"/>
                          </a:solidFill>
                        </a:rPr>
                        <a:t>41</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817241172"/>
                  </a:ext>
                </a:extLst>
              </a:tr>
              <a:tr h="389091">
                <a:tc>
                  <a:txBody>
                    <a:bodyPr/>
                    <a:lstStyle/>
                    <a:p>
                      <a:r>
                        <a:rPr lang="nb-NO" b="0" dirty="0">
                          <a:solidFill>
                            <a:schemeClr val="tx1"/>
                          </a:solidFill>
                        </a:rPr>
                        <a:t>39</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080545984"/>
                  </a:ext>
                </a:extLst>
              </a:tr>
              <a:tr h="389091">
                <a:tc>
                  <a:txBody>
                    <a:bodyPr/>
                    <a:lstStyle/>
                    <a:p>
                      <a:r>
                        <a:rPr lang="nb-NO" b="0" dirty="0">
                          <a:solidFill>
                            <a:schemeClr val="tx1"/>
                          </a:solidFill>
                        </a:rPr>
                        <a:t>34</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538343997"/>
                  </a:ext>
                </a:extLst>
              </a:tr>
              <a:tr h="389091">
                <a:tc>
                  <a:txBody>
                    <a:bodyPr/>
                    <a:lstStyle/>
                    <a:p>
                      <a:r>
                        <a:rPr lang="nb-NO" b="0" dirty="0">
                          <a:solidFill>
                            <a:schemeClr val="tx1"/>
                          </a:solidFill>
                        </a:rPr>
                        <a:t>27</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solidFill>
                      <a:schemeClr val="accent2"/>
                    </a:solidFill>
                  </a:tcPr>
                </a:tc>
                <a:extLst>
                  <a:ext uri="{0D108BD9-81ED-4DB2-BD59-A6C34878D82A}">
                    <a16:rowId xmlns:a16="http://schemas.microsoft.com/office/drawing/2014/main" val="3063768554"/>
                  </a:ext>
                </a:extLst>
              </a:tr>
            </a:tbl>
          </a:graphicData>
        </a:graphic>
      </p:graphicFrame>
      <p:cxnSp>
        <p:nvCxnSpPr>
          <p:cNvPr id="32" name="Straight Arrow Connector 31">
            <a:extLst>
              <a:ext uri="{FF2B5EF4-FFF2-40B4-BE49-F238E27FC236}">
                <a16:creationId xmlns:a16="http://schemas.microsoft.com/office/drawing/2014/main" id="{C747AA17-0E0C-4722-B7CE-949D43D2CC57}"/>
              </a:ext>
            </a:extLst>
          </p:cNvPr>
          <p:cNvCxnSpPr/>
          <p:nvPr/>
        </p:nvCxnSpPr>
        <p:spPr>
          <a:xfrm flipV="1">
            <a:off x="1148078" y="2538837"/>
            <a:ext cx="1374840" cy="51602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0ED032BA-0514-4B5C-AD45-B62EC2444BEC}"/>
              </a:ext>
            </a:extLst>
          </p:cNvPr>
          <p:cNvSpPr txBox="1"/>
          <p:nvPr/>
        </p:nvSpPr>
        <p:spPr>
          <a:xfrm>
            <a:off x="819418" y="2337501"/>
            <a:ext cx="855677" cy="369332"/>
          </a:xfrm>
          <a:prstGeom prst="rect">
            <a:avLst/>
          </a:prstGeom>
          <a:noFill/>
        </p:spPr>
        <p:txBody>
          <a:bodyPr wrap="square" rtlCol="0">
            <a:spAutoFit/>
          </a:bodyPr>
          <a:lstStyle/>
          <a:p>
            <a:r>
              <a:rPr lang="nb-NO" dirty="0"/>
              <a:t>4 units</a:t>
            </a:r>
            <a:endParaRPr lang="en-GB" dirty="0"/>
          </a:p>
        </p:txBody>
      </p:sp>
      <mc:AlternateContent xmlns:mc="http://schemas.openxmlformats.org/markup-compatibility/2006" xmlns:a14="http://schemas.microsoft.com/office/drawing/2010/main">
        <mc:Choice Requires="a14">
          <p:graphicFrame>
            <p:nvGraphicFramePr>
              <p:cNvPr id="34" name="Table 12">
                <a:extLst>
                  <a:ext uri="{FF2B5EF4-FFF2-40B4-BE49-F238E27FC236}">
                    <a16:creationId xmlns:a16="http://schemas.microsoft.com/office/drawing/2014/main" id="{162F69D8-C4F0-47AF-8E68-038A3B5EBC64}"/>
                  </a:ext>
                </a:extLst>
              </p:cNvPr>
              <p:cNvGraphicFramePr>
                <a:graphicFrameLocks noGrp="1"/>
              </p:cNvGraphicFramePr>
              <p:nvPr>
                <p:extLst>
                  <p:ext uri="{D42A27DB-BD31-4B8C-83A1-F6EECF244321}">
                    <p14:modId xmlns:p14="http://schemas.microsoft.com/office/powerpoint/2010/main" val="3029299984"/>
                  </p:ext>
                </p:extLst>
              </p:nvPr>
            </p:nvGraphicFramePr>
            <p:xfrm>
              <a:off x="689798" y="3179508"/>
              <a:ext cx="458280" cy="2334546"/>
            </p:xfrm>
            <a:graphic>
              <a:graphicData uri="http://schemas.openxmlformats.org/drawingml/2006/table">
                <a:tbl>
                  <a:tblPr firstRow="1" bandRow="1">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pPr/>
                          <a14:m>
                            <m:oMathPara xmlns:m="http://schemas.openxmlformats.org/officeDocument/2006/math">
                              <m:oMathParaPr>
                                <m:jc m:val="centerGroup"/>
                              </m:oMathParaPr>
                              <m:oMath xmlns:m="http://schemas.openxmlformats.org/officeDocument/2006/math">
                                <m:sSub>
                                  <m:sSubPr>
                                    <m:ctrlPr>
                                      <a:rPr lang="nb-NO" b="0" i="1" smtClean="0">
                                        <a:solidFill>
                                          <a:schemeClr val="tx1"/>
                                        </a:solidFill>
                                        <a:latin typeface="Cambria Math" panose="02040503050406030204" pitchFamily="18" charset="0"/>
                                      </a:rPr>
                                    </m:ctrlPr>
                                  </m:sSubPr>
                                  <m:e>
                                    <m:r>
                                      <a:rPr lang="nb-NO" b="0" i="1" smtClean="0">
                                        <a:solidFill>
                                          <a:schemeClr val="tx1"/>
                                        </a:solidFill>
                                        <a:latin typeface="Cambria Math" panose="02040503050406030204" pitchFamily="18" charset="0"/>
                                      </a:rPr>
                                      <m:t>𝑧</m:t>
                                    </m:r>
                                  </m:e>
                                  <m:sub>
                                    <m:r>
                                      <a:rPr lang="nb-NO" b="0" i="1" smtClean="0">
                                        <a:solidFill>
                                          <a:schemeClr val="tx1"/>
                                        </a:solidFill>
                                        <a:latin typeface="Cambria Math" panose="02040503050406030204" pitchFamily="18" charset="0"/>
                                      </a:rPr>
                                      <m:t>1</m:t>
                                    </m:r>
                                  </m:sub>
                                </m:sSub>
                              </m:oMath>
                            </m:oMathPara>
                          </a14:m>
                          <a:endParaRPr lang="en-GB"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245385392"/>
                      </a:ext>
                    </a:extLst>
                  </a:tr>
                  <a:tr h="389091">
                    <a:tc>
                      <a:txBody>
                        <a:bodyPr/>
                        <a:lstStyle/>
                        <a:p>
                          <a:pPr/>
                          <a14:m>
                            <m:oMathPara xmlns:m="http://schemas.openxmlformats.org/officeDocument/2006/math">
                              <m:oMathParaPr>
                                <m:jc m:val="centerGroup"/>
                              </m:oMathParaPr>
                              <m:oMath xmlns:m="http://schemas.openxmlformats.org/officeDocument/2006/math">
                                <m:sSub>
                                  <m:sSubPr>
                                    <m:ctrlPr>
                                      <a:rPr lang="nb-NO" b="0" i="1" smtClean="0">
                                        <a:solidFill>
                                          <a:schemeClr val="tx1"/>
                                        </a:solidFill>
                                        <a:latin typeface="Cambria Math" panose="02040503050406030204" pitchFamily="18" charset="0"/>
                                      </a:rPr>
                                    </m:ctrlPr>
                                  </m:sSubPr>
                                  <m:e>
                                    <m:r>
                                      <a:rPr lang="nb-NO" b="0" i="1" smtClean="0">
                                        <a:solidFill>
                                          <a:schemeClr val="tx1"/>
                                        </a:solidFill>
                                        <a:latin typeface="Cambria Math" panose="02040503050406030204" pitchFamily="18" charset="0"/>
                                      </a:rPr>
                                      <m:t>𝑧</m:t>
                                    </m:r>
                                  </m:e>
                                  <m:sub>
                                    <m:r>
                                      <a:rPr lang="nb-NO" b="0" i="1" smtClean="0">
                                        <a:solidFill>
                                          <a:schemeClr val="tx1"/>
                                        </a:solidFill>
                                        <a:latin typeface="Cambria Math" panose="02040503050406030204" pitchFamily="18" charset="0"/>
                                      </a:rPr>
                                      <m:t>2</m:t>
                                    </m:r>
                                  </m:sub>
                                </m:sSub>
                              </m:oMath>
                            </m:oMathPara>
                          </a14:m>
                          <a:endParaRPr lang="en-GB"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03591379"/>
                      </a:ext>
                    </a:extLst>
                  </a:tr>
                  <a:tr h="389091">
                    <a:tc>
                      <a:txBody>
                        <a:bodyPr/>
                        <a:lstStyle/>
                        <a:p>
                          <a:pPr/>
                          <a14:m>
                            <m:oMathPara xmlns:m="http://schemas.openxmlformats.org/officeDocument/2006/math">
                              <m:oMathParaPr>
                                <m:jc m:val="centerGroup"/>
                              </m:oMathParaPr>
                              <m:oMath xmlns:m="http://schemas.openxmlformats.org/officeDocument/2006/math">
                                <m:sSub>
                                  <m:sSubPr>
                                    <m:ctrlPr>
                                      <a:rPr lang="nb-NO" b="0" i="1" smtClean="0">
                                        <a:solidFill>
                                          <a:schemeClr val="tx1"/>
                                        </a:solidFill>
                                        <a:latin typeface="Cambria Math" panose="02040503050406030204" pitchFamily="18" charset="0"/>
                                      </a:rPr>
                                    </m:ctrlPr>
                                  </m:sSubPr>
                                  <m:e>
                                    <m:r>
                                      <a:rPr lang="nb-NO" b="0" i="1" smtClean="0">
                                        <a:solidFill>
                                          <a:schemeClr val="tx1"/>
                                        </a:solidFill>
                                        <a:latin typeface="Cambria Math" panose="02040503050406030204" pitchFamily="18" charset="0"/>
                                      </a:rPr>
                                      <m:t>𝑧</m:t>
                                    </m:r>
                                  </m:e>
                                  <m:sub>
                                    <m:r>
                                      <a:rPr lang="nb-NO" b="0" i="1" smtClean="0">
                                        <a:solidFill>
                                          <a:schemeClr val="tx1"/>
                                        </a:solidFill>
                                        <a:latin typeface="Cambria Math" panose="02040503050406030204" pitchFamily="18" charset="0"/>
                                      </a:rPr>
                                      <m:t>3</m:t>
                                    </m:r>
                                  </m:sub>
                                </m:sSub>
                              </m:oMath>
                            </m:oMathPara>
                          </a14:m>
                          <a:endParaRPr lang="en-GB"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17241172"/>
                      </a:ext>
                    </a:extLst>
                  </a:tr>
                  <a:tr h="389091">
                    <a:tc>
                      <a:txBody>
                        <a:bodyPr/>
                        <a:lstStyle/>
                        <a:p>
                          <a:pPr/>
                          <a14:m>
                            <m:oMathPara xmlns:m="http://schemas.openxmlformats.org/officeDocument/2006/math">
                              <m:oMathParaPr>
                                <m:jc m:val="centerGroup"/>
                              </m:oMathParaPr>
                              <m:oMath xmlns:m="http://schemas.openxmlformats.org/officeDocument/2006/math">
                                <m:sSub>
                                  <m:sSubPr>
                                    <m:ctrlPr>
                                      <a:rPr lang="nb-NO" b="0" i="1" smtClean="0">
                                        <a:solidFill>
                                          <a:schemeClr val="tx1"/>
                                        </a:solidFill>
                                        <a:latin typeface="Cambria Math" panose="02040503050406030204" pitchFamily="18" charset="0"/>
                                      </a:rPr>
                                    </m:ctrlPr>
                                  </m:sSubPr>
                                  <m:e>
                                    <m:r>
                                      <a:rPr lang="nb-NO" b="0" i="1" smtClean="0">
                                        <a:solidFill>
                                          <a:schemeClr val="tx1"/>
                                        </a:solidFill>
                                        <a:latin typeface="Cambria Math" panose="02040503050406030204" pitchFamily="18" charset="0"/>
                                      </a:rPr>
                                      <m:t>𝑧</m:t>
                                    </m:r>
                                  </m:e>
                                  <m:sub>
                                    <m:r>
                                      <a:rPr lang="nb-NO" b="0" i="1" smtClean="0">
                                        <a:solidFill>
                                          <a:schemeClr val="tx1"/>
                                        </a:solidFill>
                                        <a:latin typeface="Cambria Math" panose="02040503050406030204" pitchFamily="18" charset="0"/>
                                      </a:rPr>
                                      <m:t>4</m:t>
                                    </m:r>
                                  </m:sub>
                                </m:sSub>
                              </m:oMath>
                            </m:oMathPara>
                          </a14:m>
                          <a:endParaRPr lang="en-GB"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080545984"/>
                      </a:ext>
                    </a:extLst>
                  </a:tr>
                  <a:tr h="389091">
                    <a:tc>
                      <a:txBody>
                        <a:bodyPr/>
                        <a:lstStyle/>
                        <a:p>
                          <a:pPr/>
                          <a14:m>
                            <m:oMathPara xmlns:m="http://schemas.openxmlformats.org/officeDocument/2006/math">
                              <m:oMathParaPr>
                                <m:jc m:val="centerGroup"/>
                              </m:oMathParaPr>
                              <m:oMath xmlns:m="http://schemas.openxmlformats.org/officeDocument/2006/math">
                                <m:sSub>
                                  <m:sSubPr>
                                    <m:ctrlPr>
                                      <a:rPr lang="nb-NO" b="0" i="1" smtClean="0">
                                        <a:solidFill>
                                          <a:schemeClr val="tx1"/>
                                        </a:solidFill>
                                        <a:latin typeface="Cambria Math" panose="02040503050406030204" pitchFamily="18" charset="0"/>
                                      </a:rPr>
                                    </m:ctrlPr>
                                  </m:sSubPr>
                                  <m:e>
                                    <m:r>
                                      <a:rPr lang="nb-NO" b="0" i="1" smtClean="0">
                                        <a:solidFill>
                                          <a:schemeClr val="tx1"/>
                                        </a:solidFill>
                                        <a:latin typeface="Cambria Math" panose="02040503050406030204" pitchFamily="18" charset="0"/>
                                      </a:rPr>
                                      <m:t>𝑧</m:t>
                                    </m:r>
                                  </m:e>
                                  <m:sub>
                                    <m:r>
                                      <a:rPr lang="nb-NO" b="0" i="1" smtClean="0">
                                        <a:solidFill>
                                          <a:schemeClr val="tx1"/>
                                        </a:solidFill>
                                        <a:latin typeface="Cambria Math" panose="02040503050406030204" pitchFamily="18" charset="0"/>
                                      </a:rPr>
                                      <m:t>5</m:t>
                                    </m:r>
                                  </m:sub>
                                </m:sSub>
                              </m:oMath>
                            </m:oMathPara>
                          </a14:m>
                          <a:endParaRPr lang="en-GB"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538343997"/>
                      </a:ext>
                    </a:extLst>
                  </a:tr>
                  <a:tr h="389091">
                    <a:tc>
                      <a:txBody>
                        <a:bodyPr/>
                        <a:lstStyle/>
                        <a:p>
                          <a:pPr/>
                          <a14:m>
                            <m:oMathPara xmlns:m="http://schemas.openxmlformats.org/officeDocument/2006/math">
                              <m:oMathParaPr>
                                <m:jc m:val="centerGroup"/>
                              </m:oMathParaPr>
                              <m:oMath xmlns:m="http://schemas.openxmlformats.org/officeDocument/2006/math">
                                <m:sSub>
                                  <m:sSubPr>
                                    <m:ctrlPr>
                                      <a:rPr lang="nb-NO" b="0" i="1" smtClean="0">
                                        <a:solidFill>
                                          <a:schemeClr val="tx1"/>
                                        </a:solidFill>
                                        <a:latin typeface="Cambria Math" panose="02040503050406030204" pitchFamily="18" charset="0"/>
                                      </a:rPr>
                                    </m:ctrlPr>
                                  </m:sSubPr>
                                  <m:e>
                                    <m:r>
                                      <a:rPr lang="nb-NO" b="0" i="1" smtClean="0">
                                        <a:solidFill>
                                          <a:schemeClr val="tx1"/>
                                        </a:solidFill>
                                        <a:latin typeface="Cambria Math" panose="02040503050406030204" pitchFamily="18" charset="0"/>
                                      </a:rPr>
                                      <m:t>𝑧</m:t>
                                    </m:r>
                                  </m:e>
                                  <m:sub>
                                    <m:r>
                                      <a:rPr lang="nb-NO" b="0" i="1" smtClean="0">
                                        <a:solidFill>
                                          <a:schemeClr val="tx1"/>
                                        </a:solidFill>
                                        <a:latin typeface="Cambria Math" panose="02040503050406030204" pitchFamily="18" charset="0"/>
                                      </a:rPr>
                                      <m:t>6</m:t>
                                    </m:r>
                                  </m:sub>
                                </m:sSub>
                              </m:oMath>
                            </m:oMathPara>
                          </a14:m>
                          <a:endParaRPr lang="en-GB"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063768554"/>
                      </a:ext>
                    </a:extLst>
                  </a:tr>
                </a:tbl>
              </a:graphicData>
            </a:graphic>
          </p:graphicFrame>
        </mc:Choice>
        <mc:Fallback xmlns="">
          <p:graphicFrame>
            <p:nvGraphicFramePr>
              <p:cNvPr id="34" name="Table 12">
                <a:extLst>
                  <a:ext uri="{FF2B5EF4-FFF2-40B4-BE49-F238E27FC236}">
                    <a16:creationId xmlns:a16="http://schemas.microsoft.com/office/drawing/2014/main" id="{162F69D8-C4F0-47AF-8E68-038A3B5EBC64}"/>
                  </a:ext>
                </a:extLst>
              </p:cNvPr>
              <p:cNvGraphicFramePr>
                <a:graphicFrameLocks noGrp="1"/>
              </p:cNvGraphicFramePr>
              <p:nvPr>
                <p:extLst>
                  <p:ext uri="{D42A27DB-BD31-4B8C-83A1-F6EECF244321}">
                    <p14:modId xmlns:p14="http://schemas.microsoft.com/office/powerpoint/2010/main" val="3029299984"/>
                  </p:ext>
                </p:extLst>
              </p:nvPr>
            </p:nvGraphicFramePr>
            <p:xfrm>
              <a:off x="689798" y="3179508"/>
              <a:ext cx="458280" cy="2334546"/>
            </p:xfrm>
            <a:graphic>
              <a:graphicData uri="http://schemas.openxmlformats.org/drawingml/2006/table">
                <a:tbl>
                  <a:tblPr firstRow="1" bandRow="1">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4"/>
                          <a:stretch>
                            <a:fillRect b="-500000"/>
                          </a:stretch>
                        </a:blipFill>
                      </a:tcPr>
                    </a:tc>
                    <a:extLst>
                      <a:ext uri="{0D108BD9-81ED-4DB2-BD59-A6C34878D82A}">
                        <a16:rowId xmlns:a16="http://schemas.microsoft.com/office/drawing/2014/main" val="4245385392"/>
                      </a:ext>
                    </a:extLst>
                  </a:tr>
                  <a:tr h="389091">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4"/>
                          <a:stretch>
                            <a:fillRect t="-100000" b="-400000"/>
                          </a:stretch>
                        </a:blipFill>
                      </a:tcPr>
                    </a:tc>
                    <a:extLst>
                      <a:ext uri="{0D108BD9-81ED-4DB2-BD59-A6C34878D82A}">
                        <a16:rowId xmlns:a16="http://schemas.microsoft.com/office/drawing/2014/main" val="1603591379"/>
                      </a:ext>
                    </a:extLst>
                  </a:tr>
                  <a:tr h="389091">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4"/>
                          <a:stretch>
                            <a:fillRect t="-200000" b="-300000"/>
                          </a:stretch>
                        </a:blipFill>
                      </a:tcPr>
                    </a:tc>
                    <a:extLst>
                      <a:ext uri="{0D108BD9-81ED-4DB2-BD59-A6C34878D82A}">
                        <a16:rowId xmlns:a16="http://schemas.microsoft.com/office/drawing/2014/main" val="1817241172"/>
                      </a:ext>
                    </a:extLst>
                  </a:tr>
                  <a:tr h="389091">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4"/>
                          <a:stretch>
                            <a:fillRect t="-300000" b="-200000"/>
                          </a:stretch>
                        </a:blipFill>
                      </a:tcPr>
                    </a:tc>
                    <a:extLst>
                      <a:ext uri="{0D108BD9-81ED-4DB2-BD59-A6C34878D82A}">
                        <a16:rowId xmlns:a16="http://schemas.microsoft.com/office/drawing/2014/main" val="3080545984"/>
                      </a:ext>
                    </a:extLst>
                  </a:tr>
                  <a:tr h="389091">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4"/>
                          <a:stretch>
                            <a:fillRect t="-400000" b="-100000"/>
                          </a:stretch>
                        </a:blipFill>
                      </a:tcPr>
                    </a:tc>
                    <a:extLst>
                      <a:ext uri="{0D108BD9-81ED-4DB2-BD59-A6C34878D82A}">
                        <a16:rowId xmlns:a16="http://schemas.microsoft.com/office/drawing/2014/main" val="538343997"/>
                      </a:ext>
                    </a:extLst>
                  </a:tr>
                  <a:tr h="389091">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4"/>
                          <a:stretch>
                            <a:fillRect t="-500000"/>
                          </a:stretch>
                        </a:blipFill>
                      </a:tcPr>
                    </a:tc>
                    <a:extLst>
                      <a:ext uri="{0D108BD9-81ED-4DB2-BD59-A6C34878D82A}">
                        <a16:rowId xmlns:a16="http://schemas.microsoft.com/office/drawing/2014/main" val="3063768554"/>
                      </a:ext>
                    </a:extLst>
                  </a:tr>
                </a:tbl>
              </a:graphicData>
            </a:graphic>
          </p:graphicFrame>
        </mc:Fallback>
      </mc:AlternateContent>
    </p:spTree>
    <p:extLst>
      <p:ext uri="{BB962C8B-B14F-4D97-AF65-F5344CB8AC3E}">
        <p14:creationId xmlns:p14="http://schemas.microsoft.com/office/powerpoint/2010/main" val="1085376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C3D9BD5-A493-4B97-963D-60135D533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1F759AF4-E342-4E60-8A32-C44A328F2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371187-D24F-4D00-AE4B-1AF9B99CD725}"/>
              </a:ext>
            </a:extLst>
          </p:cNvPr>
          <p:cNvSpPr>
            <a:spLocks noGrp="1"/>
          </p:cNvSpPr>
          <p:nvPr>
            <p:ph type="title"/>
          </p:nvPr>
        </p:nvSpPr>
        <p:spPr>
          <a:xfrm>
            <a:off x="924443" y="1023257"/>
            <a:ext cx="3732902" cy="4570457"/>
          </a:xfrm>
          <a:effectLst/>
        </p:spPr>
        <p:txBody>
          <a:bodyPr>
            <a:normAutofit/>
          </a:bodyPr>
          <a:lstStyle/>
          <a:p>
            <a:pPr algn="l"/>
            <a:r>
              <a:rPr lang="nb-NO" dirty="0" err="1"/>
              <a:t>Discussion</a:t>
            </a:r>
            <a:r>
              <a:rPr lang="nb-NO" dirty="0"/>
              <a:t> </a:t>
            </a:r>
            <a:r>
              <a:rPr lang="nb-NO" dirty="0" err="1"/>
              <a:t>chapter</a:t>
            </a:r>
            <a:endParaRPr lang="en-GB" dirty="0"/>
          </a:p>
        </p:txBody>
      </p:sp>
      <p:cxnSp>
        <p:nvCxnSpPr>
          <p:cNvPr id="12" name="Straight Connector 11">
            <a:extLst>
              <a:ext uri="{FF2B5EF4-FFF2-40B4-BE49-F238E27FC236}">
                <a16:creationId xmlns:a16="http://schemas.microsoft.com/office/drawing/2014/main" id="{A49B2805-6469-407A-A68A-BB85AC8A8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6837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B01E9D4-F9FF-4A82-BDB4-F11CE834FC71}"/>
              </a:ext>
            </a:extLst>
          </p:cNvPr>
          <p:cNvSpPr>
            <a:spLocks noGrp="1"/>
          </p:cNvSpPr>
          <p:nvPr>
            <p:ph idx="1"/>
          </p:nvPr>
        </p:nvSpPr>
        <p:spPr>
          <a:xfrm>
            <a:off x="5252560" y="1023257"/>
            <a:ext cx="6025645" cy="4570457"/>
          </a:xfrm>
          <a:effectLst/>
        </p:spPr>
        <p:txBody>
          <a:bodyPr anchor="ctr">
            <a:normAutofit/>
          </a:bodyPr>
          <a:lstStyle/>
          <a:p>
            <a:pPr>
              <a:lnSpc>
                <a:spcPct val="100000"/>
              </a:lnSpc>
            </a:pPr>
            <a:r>
              <a:rPr lang="nb-NO" sz="1900"/>
              <a:t>More units is not </a:t>
            </a:r>
            <a:r>
              <a:rPr lang="nb-NO" sz="1900" err="1"/>
              <a:t>necessarily</a:t>
            </a:r>
            <a:r>
              <a:rPr lang="nb-NO" sz="1900"/>
              <a:t> </a:t>
            </a:r>
            <a:r>
              <a:rPr lang="nb-NO" sz="1900" err="1"/>
              <a:t>better</a:t>
            </a:r>
            <a:r>
              <a:rPr lang="nb-NO" sz="1900"/>
              <a:t> for </a:t>
            </a:r>
            <a:r>
              <a:rPr lang="nb-NO" sz="1900" err="1"/>
              <a:t>prediction</a:t>
            </a:r>
            <a:r>
              <a:rPr lang="nb-NO" sz="1900"/>
              <a:t> </a:t>
            </a:r>
            <a:r>
              <a:rPr lang="nb-NO" sz="1900" err="1"/>
              <a:t>accuracy</a:t>
            </a:r>
            <a:r>
              <a:rPr lang="nb-NO" sz="1900"/>
              <a:t> </a:t>
            </a:r>
            <a:r>
              <a:rPr lang="nb-NO" sz="1900" err="1"/>
              <a:t>with</a:t>
            </a:r>
            <a:r>
              <a:rPr lang="nb-NO" sz="1900"/>
              <a:t> RF</a:t>
            </a:r>
            <a:r>
              <a:rPr lang="en-GB" sz="1900"/>
              <a:t>. Therefore the amount of units provided is of interest. Should I select the same amount as the seismic attributes?</a:t>
            </a:r>
          </a:p>
          <a:p>
            <a:pPr>
              <a:lnSpc>
                <a:spcPct val="100000"/>
              </a:lnSpc>
            </a:pPr>
            <a:r>
              <a:rPr lang="en-GB" sz="1900"/>
              <a:t>The inclusion of </a:t>
            </a:r>
            <a:r>
              <a:rPr lang="en-GB" sz="1900" err="1"/>
              <a:t>neighboring</a:t>
            </a:r>
            <a:r>
              <a:rPr lang="en-GB" sz="1900"/>
              <a:t> traces (2D) is more comparable to 1D when the traces are boiled down to 1 trace for AI</a:t>
            </a:r>
          </a:p>
          <a:p>
            <a:pPr>
              <a:lnSpc>
                <a:spcPct val="100000"/>
              </a:lnSpc>
            </a:pPr>
            <a:r>
              <a:rPr lang="nb-NO" sz="1900"/>
              <a:t>The </a:t>
            </a:r>
            <a:r>
              <a:rPr lang="nb-NO" sz="1900" err="1"/>
              <a:t>reconstruction</a:t>
            </a:r>
            <a:r>
              <a:rPr lang="nb-NO" sz="1900"/>
              <a:t> </a:t>
            </a:r>
            <a:r>
              <a:rPr lang="nb-NO" sz="1900" err="1"/>
              <a:t>module</a:t>
            </a:r>
            <a:r>
              <a:rPr lang="nb-NO" sz="1900"/>
              <a:t> </a:t>
            </a:r>
            <a:r>
              <a:rPr lang="nb-NO" sz="1900" err="1"/>
              <a:t>may</a:t>
            </a:r>
            <a:r>
              <a:rPr lang="nb-NO" sz="1900"/>
              <a:t> not be </a:t>
            </a:r>
            <a:r>
              <a:rPr lang="nb-NO" sz="1900" err="1"/>
              <a:t>useful</a:t>
            </a:r>
            <a:endParaRPr lang="nb-NO" sz="1900"/>
          </a:p>
          <a:p>
            <a:pPr>
              <a:lnSpc>
                <a:spcPct val="100000"/>
              </a:lnSpc>
            </a:pPr>
            <a:r>
              <a:rPr lang="nb-NO" sz="1900" err="1"/>
              <a:t>Growing</a:t>
            </a:r>
            <a:r>
              <a:rPr lang="nb-NO" sz="1900"/>
              <a:t> in </a:t>
            </a:r>
            <a:r>
              <a:rPr lang="nb-NO" sz="1900" err="1"/>
              <a:t>the</a:t>
            </a:r>
            <a:r>
              <a:rPr lang="nb-NO" sz="1900"/>
              <a:t> </a:t>
            </a:r>
            <a:r>
              <a:rPr lang="nb-NO" sz="1900" err="1"/>
              <a:t>amount</a:t>
            </a:r>
            <a:r>
              <a:rPr lang="nb-NO" sz="1900"/>
              <a:t> </a:t>
            </a:r>
            <a:r>
              <a:rPr lang="nb-NO" sz="1900" err="1"/>
              <a:t>of</a:t>
            </a:r>
            <a:r>
              <a:rPr lang="nb-NO" sz="1900"/>
              <a:t> units as </a:t>
            </a:r>
            <a:r>
              <a:rPr lang="nb-NO" sz="1900" err="1"/>
              <a:t>the</a:t>
            </a:r>
            <a:r>
              <a:rPr lang="nb-NO" sz="1900"/>
              <a:t> trace </a:t>
            </a:r>
            <a:r>
              <a:rPr lang="nb-NO" sz="1900" err="1"/>
              <a:t>dimension</a:t>
            </a:r>
            <a:r>
              <a:rPr lang="nb-NO" sz="1900"/>
              <a:t> is </a:t>
            </a:r>
            <a:r>
              <a:rPr lang="nb-NO" sz="1900" err="1"/>
              <a:t>lowered</a:t>
            </a:r>
            <a:r>
              <a:rPr lang="nb-NO" sz="1900"/>
              <a:t> has </a:t>
            </a:r>
            <a:r>
              <a:rPr lang="nb-NO" sz="1900" err="1"/>
              <a:t>been</a:t>
            </a:r>
            <a:r>
              <a:rPr lang="nb-NO" sz="1900"/>
              <a:t> done in </a:t>
            </a:r>
            <a:r>
              <a:rPr lang="nb-NO" sz="1900" err="1"/>
              <a:t>other</a:t>
            </a:r>
            <a:r>
              <a:rPr lang="nb-NO" sz="1900"/>
              <a:t> </a:t>
            </a:r>
            <a:r>
              <a:rPr lang="nb-NO" sz="1900" err="1"/>
              <a:t>papers</a:t>
            </a:r>
            <a:endParaRPr lang="nb-NO" sz="1900"/>
          </a:p>
          <a:p>
            <a:pPr>
              <a:lnSpc>
                <a:spcPct val="100000"/>
              </a:lnSpc>
            </a:pPr>
            <a:r>
              <a:rPr lang="nb-NO" sz="1900" err="1"/>
              <a:t>Increasing</a:t>
            </a:r>
            <a:r>
              <a:rPr lang="nb-NO" sz="1900"/>
              <a:t> </a:t>
            </a:r>
            <a:r>
              <a:rPr lang="nb-NO" sz="1900" err="1"/>
              <a:t>the</a:t>
            </a:r>
            <a:r>
              <a:rPr lang="nb-NO" sz="1900"/>
              <a:t> </a:t>
            </a:r>
            <a:r>
              <a:rPr lang="nb-NO" sz="1900" err="1"/>
              <a:t>amount</a:t>
            </a:r>
            <a:r>
              <a:rPr lang="nb-NO" sz="1900"/>
              <a:t> </a:t>
            </a:r>
            <a:r>
              <a:rPr lang="nb-NO" sz="1900" err="1"/>
              <a:t>of</a:t>
            </a:r>
            <a:r>
              <a:rPr lang="nb-NO" sz="1900"/>
              <a:t> filters is </a:t>
            </a:r>
            <a:r>
              <a:rPr lang="nb-NO" sz="1900" err="1"/>
              <a:t>incompatible</a:t>
            </a:r>
            <a:r>
              <a:rPr lang="nb-NO" sz="1900"/>
              <a:t> </a:t>
            </a:r>
            <a:r>
              <a:rPr lang="nb-NO" sz="1900" err="1"/>
              <a:t>with</a:t>
            </a:r>
            <a:r>
              <a:rPr lang="nb-NO" sz="1900"/>
              <a:t> skip </a:t>
            </a:r>
            <a:r>
              <a:rPr lang="nb-NO" sz="1900" err="1"/>
              <a:t>connections</a:t>
            </a:r>
            <a:r>
              <a:rPr lang="nb-NO" sz="1900"/>
              <a:t>, </a:t>
            </a:r>
            <a:r>
              <a:rPr lang="nb-NO" sz="1900" err="1"/>
              <a:t>which</a:t>
            </a:r>
            <a:r>
              <a:rPr lang="nb-NO" sz="1900"/>
              <a:t> is </a:t>
            </a:r>
            <a:r>
              <a:rPr lang="nb-NO" sz="1900" err="1"/>
              <a:t>another</a:t>
            </a:r>
            <a:r>
              <a:rPr lang="nb-NO" sz="1900"/>
              <a:t> argument for not </a:t>
            </a:r>
            <a:r>
              <a:rPr lang="nb-NO" sz="1900" err="1"/>
              <a:t>bothering</a:t>
            </a:r>
            <a:r>
              <a:rPr lang="nb-NO" sz="1900"/>
              <a:t> </a:t>
            </a:r>
            <a:r>
              <a:rPr lang="nb-NO" sz="1900" err="1"/>
              <a:t>with</a:t>
            </a:r>
            <a:r>
              <a:rPr lang="nb-NO" sz="1900"/>
              <a:t> </a:t>
            </a:r>
            <a:r>
              <a:rPr lang="nb-NO" sz="1900" err="1"/>
              <a:t>the</a:t>
            </a:r>
            <a:r>
              <a:rPr lang="nb-NO" sz="1900"/>
              <a:t> </a:t>
            </a:r>
            <a:r>
              <a:rPr lang="nb-NO" sz="1900" err="1"/>
              <a:t>seismic</a:t>
            </a:r>
            <a:r>
              <a:rPr lang="nb-NO" sz="1900"/>
              <a:t> </a:t>
            </a:r>
            <a:r>
              <a:rPr lang="nb-NO" sz="1900" err="1"/>
              <a:t>reconstruction</a:t>
            </a:r>
            <a:endParaRPr lang="nb-NO" sz="1900"/>
          </a:p>
        </p:txBody>
      </p:sp>
    </p:spTree>
    <p:extLst>
      <p:ext uri="{BB962C8B-B14F-4D97-AF65-F5344CB8AC3E}">
        <p14:creationId xmlns:p14="http://schemas.microsoft.com/office/powerpoint/2010/main" val="2739995317"/>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3A7F5D76-1FEC-470A-B476-70574A89C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E11008-B4F3-49C3-B4A5-D73CD291C1DD}"/>
              </a:ext>
            </a:extLst>
          </p:cNvPr>
          <p:cNvSpPr>
            <a:spLocks noGrp="1"/>
          </p:cNvSpPr>
          <p:nvPr>
            <p:ph type="title"/>
          </p:nvPr>
        </p:nvSpPr>
        <p:spPr>
          <a:xfrm>
            <a:off x="913795" y="609600"/>
            <a:ext cx="10353762" cy="1257300"/>
          </a:xfrm>
        </p:spPr>
        <p:txBody>
          <a:bodyPr>
            <a:normAutofit/>
          </a:bodyPr>
          <a:lstStyle/>
          <a:p>
            <a:r>
              <a:rPr lang="nb-NO" dirty="0"/>
              <a:t>Transfer </a:t>
            </a:r>
            <a:r>
              <a:rPr lang="nb-NO" dirty="0" err="1"/>
              <a:t>learning</a:t>
            </a:r>
            <a:endParaRPr lang="en-GB" dirty="0"/>
          </a:p>
        </p:txBody>
      </p:sp>
      <p:sp>
        <p:nvSpPr>
          <p:cNvPr id="3" name="Content Placeholder 2">
            <a:extLst>
              <a:ext uri="{FF2B5EF4-FFF2-40B4-BE49-F238E27FC236}">
                <a16:creationId xmlns:a16="http://schemas.microsoft.com/office/drawing/2014/main" id="{DE36735A-EE2E-44C7-BB6C-65EF90C00014}"/>
              </a:ext>
            </a:extLst>
          </p:cNvPr>
          <p:cNvSpPr>
            <a:spLocks noGrp="1"/>
          </p:cNvSpPr>
          <p:nvPr>
            <p:ph idx="1"/>
          </p:nvPr>
        </p:nvSpPr>
        <p:spPr>
          <a:xfrm>
            <a:off x="913795" y="2132822"/>
            <a:ext cx="5546272" cy="3658378"/>
          </a:xfrm>
        </p:spPr>
        <p:txBody>
          <a:bodyPr anchor="ctr">
            <a:normAutofit/>
          </a:bodyPr>
          <a:lstStyle/>
          <a:p>
            <a:pPr marL="36900" indent="0">
              <a:lnSpc>
                <a:spcPct val="100000"/>
              </a:lnSpc>
              <a:buNone/>
            </a:pPr>
            <a:r>
              <a:rPr lang="en-GB" sz="1900"/>
              <a:t>The regression module processes these activations to produce the final property log at the well position. However, the reconstruction module uses them to reconstruct the input seismic image. This is an example of multitask learning in which the network is learning two tasks at once: property log estimation and seismic input reconstruction. By sharing representations between the two tasks, especially if they are related to each other, </a:t>
            </a:r>
            <a:r>
              <a:rPr lang="en-GB" sz="1900" i="1"/>
              <a:t>we bias the network to learn more generalizable features</a:t>
            </a:r>
            <a:r>
              <a:rPr lang="en-GB" sz="1900"/>
              <a:t>.</a:t>
            </a:r>
          </a:p>
          <a:p>
            <a:pPr marL="36900" indent="0">
              <a:lnSpc>
                <a:spcPct val="100000"/>
              </a:lnSpc>
              <a:buNone/>
            </a:pPr>
            <a:r>
              <a:rPr lang="en-GB" sz="1900"/>
              <a:t>- Mustafa et al. 2021</a:t>
            </a:r>
          </a:p>
        </p:txBody>
      </p:sp>
      <p:pic>
        <p:nvPicPr>
          <p:cNvPr id="4" name="Picture 3">
            <a:extLst>
              <a:ext uri="{FF2B5EF4-FFF2-40B4-BE49-F238E27FC236}">
                <a16:creationId xmlns:a16="http://schemas.microsoft.com/office/drawing/2014/main" id="{DCF04C6B-8D47-425F-B8FB-6C6FAF4BD19C}"/>
              </a:ext>
            </a:extLst>
          </p:cNvPr>
          <p:cNvPicPr>
            <a:picLocks noChangeAspect="1"/>
          </p:cNvPicPr>
          <p:nvPr/>
        </p:nvPicPr>
        <p:blipFill>
          <a:blip r:embed="rId3"/>
          <a:stretch>
            <a:fillRect/>
          </a:stretch>
        </p:blipFill>
        <p:spPr>
          <a:xfrm>
            <a:off x="7066560" y="2239535"/>
            <a:ext cx="4065464" cy="3044580"/>
          </a:xfrm>
          <a:prstGeom prst="rect">
            <a:avLst/>
          </a:prstGeom>
        </p:spPr>
      </p:pic>
    </p:spTree>
    <p:extLst>
      <p:ext uri="{BB962C8B-B14F-4D97-AF65-F5344CB8AC3E}">
        <p14:creationId xmlns:p14="http://schemas.microsoft.com/office/powerpoint/2010/main" val="635959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F486E2F-D0C1-4083-88AE-1015B8F6E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BA0780-D157-4C27-9D58-5E6E029213CE}"/>
              </a:ext>
            </a:extLst>
          </p:cNvPr>
          <p:cNvSpPr>
            <a:spLocks noGrp="1"/>
          </p:cNvSpPr>
          <p:nvPr>
            <p:ph type="title"/>
          </p:nvPr>
        </p:nvSpPr>
        <p:spPr>
          <a:xfrm>
            <a:off x="913795" y="609600"/>
            <a:ext cx="10353762" cy="1257300"/>
          </a:xfrm>
        </p:spPr>
        <p:txBody>
          <a:bodyPr>
            <a:normAutofit/>
          </a:bodyPr>
          <a:lstStyle/>
          <a:p>
            <a:r>
              <a:rPr lang="nb-NO" dirty="0" err="1"/>
              <a:t>Continued</a:t>
            </a:r>
            <a:r>
              <a:rPr lang="nb-NO" dirty="0"/>
              <a:t> </a:t>
            </a:r>
            <a:r>
              <a:rPr lang="nb-NO" dirty="0" err="1"/>
              <a:t>work</a:t>
            </a:r>
            <a:endParaRPr lang="en-GB" dirty="0"/>
          </a:p>
        </p:txBody>
      </p:sp>
      <p:sp>
        <p:nvSpPr>
          <p:cNvPr id="3" name="Content Placeholder 2">
            <a:extLst>
              <a:ext uri="{FF2B5EF4-FFF2-40B4-BE49-F238E27FC236}">
                <a16:creationId xmlns:a16="http://schemas.microsoft.com/office/drawing/2014/main" id="{687869C7-B3B7-428C-83F7-30C6BFA54DB8}"/>
              </a:ext>
            </a:extLst>
          </p:cNvPr>
          <p:cNvSpPr>
            <a:spLocks noGrp="1"/>
          </p:cNvSpPr>
          <p:nvPr>
            <p:ph idx="1"/>
          </p:nvPr>
        </p:nvSpPr>
        <p:spPr>
          <a:xfrm>
            <a:off x="913795" y="2132822"/>
            <a:ext cx="5546272" cy="3658378"/>
          </a:xfrm>
        </p:spPr>
        <p:txBody>
          <a:bodyPr anchor="ctr">
            <a:normAutofit lnSpcReduction="10000"/>
          </a:bodyPr>
          <a:lstStyle/>
          <a:p>
            <a:pPr>
              <a:lnSpc>
                <a:spcPct val="100000"/>
              </a:lnSpc>
            </a:pPr>
            <a:r>
              <a:rPr lang="nb-NO" dirty="0" err="1"/>
              <a:t>Self</a:t>
            </a:r>
            <a:r>
              <a:rPr lang="nb-NO" dirty="0"/>
              <a:t> </a:t>
            </a:r>
            <a:r>
              <a:rPr lang="nb-NO" dirty="0" err="1"/>
              <a:t>attention</a:t>
            </a:r>
            <a:r>
              <a:rPr lang="nb-NO" dirty="0"/>
              <a:t> </a:t>
            </a:r>
            <a:r>
              <a:rPr lang="nb-NO" dirty="0" err="1"/>
              <a:t>mechanisms</a:t>
            </a:r>
            <a:r>
              <a:rPr lang="nb-NO" dirty="0"/>
              <a:t> for </a:t>
            </a:r>
            <a:r>
              <a:rPr lang="nb-NO" dirty="0" err="1"/>
              <a:t>the</a:t>
            </a:r>
            <a:r>
              <a:rPr lang="nb-NO" dirty="0"/>
              <a:t> CPT </a:t>
            </a:r>
            <a:r>
              <a:rPr lang="nb-NO" dirty="0" err="1"/>
              <a:t>prediction</a:t>
            </a:r>
            <a:endParaRPr lang="nb-NO"/>
          </a:p>
          <a:p>
            <a:pPr lvl="1">
              <a:lnSpc>
                <a:spcPct val="100000"/>
              </a:lnSpc>
            </a:pPr>
            <a:r>
              <a:rPr lang="nb-NO" dirty="0"/>
              <a:t>Transformers </a:t>
            </a:r>
            <a:r>
              <a:rPr lang="nb-NO" dirty="0" err="1"/>
              <a:t>instead</a:t>
            </a:r>
            <a:r>
              <a:rPr lang="nb-NO" dirty="0"/>
              <a:t> </a:t>
            </a:r>
            <a:r>
              <a:rPr lang="nb-NO" dirty="0" err="1"/>
              <a:t>of</a:t>
            </a:r>
            <a:r>
              <a:rPr lang="nb-NO" dirty="0"/>
              <a:t> </a:t>
            </a:r>
            <a:r>
              <a:rPr lang="nb-NO" dirty="0" err="1"/>
              <a:t>trees</a:t>
            </a:r>
            <a:endParaRPr lang="nb-NO"/>
          </a:p>
          <a:p>
            <a:pPr>
              <a:lnSpc>
                <a:spcPct val="100000"/>
              </a:lnSpc>
            </a:pPr>
            <a:r>
              <a:rPr lang="nb-NO" i="1" dirty="0"/>
              <a:t>Latent </a:t>
            </a:r>
            <a:r>
              <a:rPr lang="nb-NO" i="1" dirty="0" err="1"/>
              <a:t>space</a:t>
            </a:r>
            <a:r>
              <a:rPr lang="nb-NO" i="1" dirty="0"/>
              <a:t> </a:t>
            </a:r>
            <a:r>
              <a:rPr lang="nb-NO" i="1" dirty="0" err="1"/>
              <a:t>clustering</a:t>
            </a:r>
            <a:r>
              <a:rPr lang="nb-NO" i="1" dirty="0"/>
              <a:t> for </a:t>
            </a:r>
            <a:r>
              <a:rPr lang="nb-NO" i="1" dirty="0" err="1"/>
              <a:t>unsupervised</a:t>
            </a:r>
            <a:r>
              <a:rPr lang="nb-NO" i="1" dirty="0"/>
              <a:t> </a:t>
            </a:r>
            <a:r>
              <a:rPr lang="nb-NO" i="1" dirty="0" err="1"/>
              <a:t>classification</a:t>
            </a:r>
            <a:endParaRPr lang="nb-NO" i="1"/>
          </a:p>
          <a:p>
            <a:pPr lvl="1">
              <a:lnSpc>
                <a:spcPct val="100000"/>
              </a:lnSpc>
            </a:pPr>
            <a:r>
              <a:rPr lang="nb-NO" i="1" dirty="0" err="1"/>
              <a:t>Seismic</a:t>
            </a:r>
            <a:r>
              <a:rPr lang="nb-NO" i="1" dirty="0"/>
              <a:t> </a:t>
            </a:r>
            <a:r>
              <a:rPr lang="nb-NO" i="1" dirty="0" err="1"/>
              <a:t>facies</a:t>
            </a:r>
            <a:r>
              <a:rPr lang="nb-NO" i="1" dirty="0"/>
              <a:t> </a:t>
            </a:r>
            <a:r>
              <a:rPr lang="nb-NO" i="1" dirty="0" err="1"/>
              <a:t>recognition</a:t>
            </a:r>
            <a:r>
              <a:rPr lang="nb-NO" i="1" dirty="0"/>
              <a:t> (image </a:t>
            </a:r>
            <a:r>
              <a:rPr lang="nb-NO" i="1" dirty="0" err="1"/>
              <a:t>segmentation</a:t>
            </a:r>
            <a:r>
              <a:rPr lang="nb-NO" i="1" dirty="0"/>
              <a:t>)</a:t>
            </a:r>
            <a:endParaRPr lang="nb-NO" i="1"/>
          </a:p>
          <a:p>
            <a:pPr>
              <a:lnSpc>
                <a:spcPct val="100000"/>
              </a:lnSpc>
            </a:pPr>
            <a:r>
              <a:rPr lang="nb-NO" dirty="0"/>
              <a:t>Transfer </a:t>
            </a:r>
            <a:r>
              <a:rPr lang="nb-NO" dirty="0" err="1"/>
              <a:t>learning</a:t>
            </a:r>
            <a:r>
              <a:rPr lang="nb-NO" dirty="0"/>
              <a:t> from training </a:t>
            </a:r>
            <a:r>
              <a:rPr lang="nb-NO" dirty="0" err="1"/>
              <a:t>on</a:t>
            </a:r>
            <a:r>
              <a:rPr lang="nb-NO" dirty="0"/>
              <a:t> </a:t>
            </a:r>
            <a:r>
              <a:rPr lang="nb-NO" dirty="0" err="1"/>
              <a:t>synthetic</a:t>
            </a:r>
            <a:r>
              <a:rPr lang="nb-NO" dirty="0"/>
              <a:t> data</a:t>
            </a:r>
            <a:endParaRPr lang="nb-NO"/>
          </a:p>
          <a:p>
            <a:pPr>
              <a:lnSpc>
                <a:spcPct val="100000"/>
              </a:lnSpc>
            </a:pPr>
            <a:r>
              <a:rPr lang="nb-NO" dirty="0"/>
              <a:t>2D </a:t>
            </a:r>
            <a:r>
              <a:rPr lang="nb-NO" dirty="0" err="1"/>
              <a:t>methods</a:t>
            </a:r>
            <a:r>
              <a:rPr lang="nb-NO" dirty="0"/>
              <a:t>?</a:t>
            </a:r>
            <a:endParaRPr lang="en-GB"/>
          </a:p>
        </p:txBody>
      </p:sp>
      <p:pic>
        <p:nvPicPr>
          <p:cNvPr id="11" name="Picture 10">
            <a:extLst>
              <a:ext uri="{FF2B5EF4-FFF2-40B4-BE49-F238E27FC236}">
                <a16:creationId xmlns:a16="http://schemas.microsoft.com/office/drawing/2014/main" id="{AD661026-DE64-47F1-9F88-0847B5FB35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934200" y="1998132"/>
            <a:ext cx="4333632" cy="3521077"/>
          </a:xfrm>
          <a:prstGeom prst="rect">
            <a:avLst/>
          </a:prstGeom>
        </p:spPr>
      </p:pic>
      <p:pic>
        <p:nvPicPr>
          <p:cNvPr id="4" name="Picture 3">
            <a:extLst>
              <a:ext uri="{FF2B5EF4-FFF2-40B4-BE49-F238E27FC236}">
                <a16:creationId xmlns:a16="http://schemas.microsoft.com/office/drawing/2014/main" id="{E37EF72C-BCA6-4899-9D27-47B27B0D7BA0}"/>
              </a:ext>
            </a:extLst>
          </p:cNvPr>
          <p:cNvPicPr>
            <a:picLocks noChangeAspect="1"/>
          </p:cNvPicPr>
          <p:nvPr/>
        </p:nvPicPr>
        <p:blipFill rotWithShape="1">
          <a:blip r:embed="rId4"/>
          <a:srcRect l="2950" r="7832" b="3"/>
          <a:stretch/>
        </p:blipFill>
        <p:spPr>
          <a:xfrm>
            <a:off x="7066560" y="2132822"/>
            <a:ext cx="4065464" cy="3258006"/>
          </a:xfrm>
          <a:prstGeom prst="rect">
            <a:avLst/>
          </a:prstGeom>
        </p:spPr>
      </p:pic>
    </p:spTree>
    <p:extLst>
      <p:ext uri="{BB962C8B-B14F-4D97-AF65-F5344CB8AC3E}">
        <p14:creationId xmlns:p14="http://schemas.microsoft.com/office/powerpoint/2010/main" val="3444302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DDE95-788A-4762-A657-2DA48EA6ACD0}"/>
              </a:ext>
            </a:extLst>
          </p:cNvPr>
          <p:cNvSpPr>
            <a:spLocks noGrp="1"/>
          </p:cNvSpPr>
          <p:nvPr>
            <p:ph type="title"/>
          </p:nvPr>
        </p:nvSpPr>
        <p:spPr/>
        <p:txBody>
          <a:bodyPr/>
          <a:lstStyle/>
          <a:p>
            <a:r>
              <a:rPr lang="nb-NO" dirty="0" err="1"/>
              <a:t>Roadmap</a:t>
            </a:r>
            <a:endParaRPr lang="en-GB" dirty="0"/>
          </a:p>
        </p:txBody>
      </p:sp>
      <p:sp>
        <p:nvSpPr>
          <p:cNvPr id="4" name="Rectangle: Rounded Corners 3">
            <a:extLst>
              <a:ext uri="{FF2B5EF4-FFF2-40B4-BE49-F238E27FC236}">
                <a16:creationId xmlns:a16="http://schemas.microsoft.com/office/drawing/2014/main" id="{63DDB4D0-0376-4B70-B8DA-37CF23C207A3}"/>
              </a:ext>
            </a:extLst>
          </p:cNvPr>
          <p:cNvSpPr/>
          <p:nvPr/>
        </p:nvSpPr>
        <p:spPr>
          <a:xfrm>
            <a:off x="1021404" y="1780162"/>
            <a:ext cx="2422187" cy="109922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b-NO" dirty="0" err="1"/>
              <a:t>February</a:t>
            </a:r>
            <a:endParaRPr lang="en-GB" dirty="0"/>
          </a:p>
        </p:txBody>
      </p:sp>
      <p:sp>
        <p:nvSpPr>
          <p:cNvPr id="5" name="Rectangle: Rounded Corners 4">
            <a:extLst>
              <a:ext uri="{FF2B5EF4-FFF2-40B4-BE49-F238E27FC236}">
                <a16:creationId xmlns:a16="http://schemas.microsoft.com/office/drawing/2014/main" id="{4EE303E5-24B7-4D3A-AC1B-9C66E86FBBD2}"/>
              </a:ext>
            </a:extLst>
          </p:cNvPr>
          <p:cNvSpPr/>
          <p:nvPr/>
        </p:nvSpPr>
        <p:spPr>
          <a:xfrm>
            <a:off x="4967591" y="1780161"/>
            <a:ext cx="2256817" cy="10992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March</a:t>
            </a:r>
            <a:endParaRPr lang="en-GB" dirty="0"/>
          </a:p>
        </p:txBody>
      </p:sp>
      <p:sp>
        <p:nvSpPr>
          <p:cNvPr id="6" name="Rectangle: Rounded Corners 5">
            <a:extLst>
              <a:ext uri="{FF2B5EF4-FFF2-40B4-BE49-F238E27FC236}">
                <a16:creationId xmlns:a16="http://schemas.microsoft.com/office/drawing/2014/main" id="{4603DE5F-FDC8-43BA-8A37-049E35AF5480}"/>
              </a:ext>
            </a:extLst>
          </p:cNvPr>
          <p:cNvSpPr/>
          <p:nvPr/>
        </p:nvSpPr>
        <p:spPr>
          <a:xfrm>
            <a:off x="8482518" y="1780160"/>
            <a:ext cx="2426035" cy="109922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b-NO" dirty="0"/>
              <a:t>April</a:t>
            </a:r>
            <a:endParaRPr lang="en-GB" dirty="0"/>
          </a:p>
        </p:txBody>
      </p:sp>
      <p:sp>
        <p:nvSpPr>
          <p:cNvPr id="7" name="Rectangle: Rounded Corners 6">
            <a:extLst>
              <a:ext uri="{FF2B5EF4-FFF2-40B4-BE49-F238E27FC236}">
                <a16:creationId xmlns:a16="http://schemas.microsoft.com/office/drawing/2014/main" id="{5DF1B482-3A72-4AFF-B93F-44D57306D10E}"/>
              </a:ext>
            </a:extLst>
          </p:cNvPr>
          <p:cNvSpPr/>
          <p:nvPr/>
        </p:nvSpPr>
        <p:spPr>
          <a:xfrm>
            <a:off x="564204" y="3037462"/>
            <a:ext cx="3472775" cy="3402249"/>
          </a:xfrm>
          <a:prstGeom prst="roundRect">
            <a:avLst>
              <a:gd name="adj" fmla="val 4658"/>
            </a:avLst>
          </a:prstGeom>
          <a:solidFill>
            <a:schemeClr val="accent4">
              <a:alpha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285750" indent="-285750">
              <a:buFont typeface="Arial" panose="020B0604020202020204" pitchFamily="34" charset="0"/>
              <a:buChar char="•"/>
            </a:pPr>
            <a:r>
              <a:rPr lang="nb-NO" dirty="0"/>
              <a:t>The rest </a:t>
            </a:r>
            <a:r>
              <a:rPr lang="nb-NO" dirty="0" err="1"/>
              <a:t>of</a:t>
            </a:r>
            <a:r>
              <a:rPr lang="nb-NO" dirty="0"/>
              <a:t> </a:t>
            </a:r>
            <a:r>
              <a:rPr lang="nb-NO" dirty="0" err="1"/>
              <a:t>Theory</a:t>
            </a:r>
            <a:r>
              <a:rPr lang="nb-NO" dirty="0"/>
              <a:t> and </a:t>
            </a:r>
            <a:r>
              <a:rPr lang="nb-NO" dirty="0" err="1"/>
              <a:t>method</a:t>
            </a:r>
            <a:r>
              <a:rPr lang="nb-NO" dirty="0"/>
              <a:t> </a:t>
            </a:r>
            <a:r>
              <a:rPr lang="nb-NO" dirty="0" err="1"/>
              <a:t>should</a:t>
            </a:r>
            <a:r>
              <a:rPr lang="nb-NO" dirty="0"/>
              <a:t> be </a:t>
            </a:r>
            <a:r>
              <a:rPr lang="nb-NO" dirty="0" err="1"/>
              <a:t>written</a:t>
            </a:r>
            <a:r>
              <a:rPr lang="nb-NO" dirty="0"/>
              <a:t> </a:t>
            </a:r>
            <a:r>
              <a:rPr lang="nb-NO" dirty="0" err="1"/>
              <a:t>completely</a:t>
            </a:r>
            <a:r>
              <a:rPr lang="nb-NO" dirty="0"/>
              <a:t>. </a:t>
            </a:r>
          </a:p>
          <a:p>
            <a:pPr marL="285750" indent="-285750">
              <a:buFont typeface="Arial" panose="020B0604020202020204" pitchFamily="34" charset="0"/>
              <a:buChar char="•"/>
            </a:pPr>
            <a:r>
              <a:rPr lang="nb-NO" dirty="0" err="1"/>
              <a:t>Everything</a:t>
            </a:r>
            <a:r>
              <a:rPr lang="nb-NO" dirty="0"/>
              <a:t> </a:t>
            </a:r>
            <a:r>
              <a:rPr lang="nb-NO" dirty="0" err="1"/>
              <a:t>should</a:t>
            </a:r>
            <a:r>
              <a:rPr lang="nb-NO" dirty="0"/>
              <a:t> be </a:t>
            </a:r>
            <a:r>
              <a:rPr lang="nb-NO" dirty="0" err="1"/>
              <a:t>set</a:t>
            </a:r>
            <a:r>
              <a:rPr lang="nb-NO" dirty="0"/>
              <a:t> for </a:t>
            </a:r>
            <a:r>
              <a:rPr lang="nb-NO" dirty="0" err="1"/>
              <a:t>acquiring</a:t>
            </a:r>
            <a:r>
              <a:rPr lang="nb-NO" dirty="0"/>
              <a:t> </a:t>
            </a:r>
            <a:r>
              <a:rPr lang="nb-NO" dirty="0" err="1"/>
              <a:t>results</a:t>
            </a:r>
            <a:r>
              <a:rPr lang="nb-NO" dirty="0"/>
              <a:t> in </a:t>
            </a:r>
            <a:r>
              <a:rPr lang="nb-NO" dirty="0" err="1"/>
              <a:t>February</a:t>
            </a:r>
            <a:r>
              <a:rPr lang="nb-NO" dirty="0"/>
              <a:t>.</a:t>
            </a:r>
          </a:p>
          <a:p>
            <a:pPr marL="742950" lvl="1" indent="-285750">
              <a:buFont typeface="Arial" panose="020B0604020202020204" pitchFamily="34" charset="0"/>
              <a:buChar char="•"/>
            </a:pPr>
            <a:r>
              <a:rPr lang="nb-NO" dirty="0"/>
              <a:t>Programming </a:t>
            </a:r>
            <a:r>
              <a:rPr lang="nb-NO" dirty="0" err="1"/>
              <a:t>should</a:t>
            </a:r>
            <a:r>
              <a:rPr lang="nb-NO" dirty="0"/>
              <a:t> be </a:t>
            </a:r>
            <a:r>
              <a:rPr lang="nb-NO" dirty="0" err="1"/>
              <a:t>finished</a:t>
            </a:r>
            <a:endParaRPr lang="nb-NO" dirty="0"/>
          </a:p>
          <a:p>
            <a:pPr marL="285750" indent="-285750">
              <a:buFont typeface="Arial" panose="020B0604020202020204" pitchFamily="34" charset="0"/>
              <a:buChar char="•"/>
            </a:pPr>
            <a:r>
              <a:rPr lang="nb-NO" dirty="0"/>
              <a:t>Regional </a:t>
            </a:r>
            <a:r>
              <a:rPr lang="nb-NO" dirty="0" err="1"/>
              <a:t>geological</a:t>
            </a:r>
            <a:r>
              <a:rPr lang="nb-NO" dirty="0"/>
              <a:t> </a:t>
            </a:r>
            <a:r>
              <a:rPr lang="nb-NO" dirty="0" err="1"/>
              <a:t>description</a:t>
            </a:r>
            <a:endParaRPr lang="nb-NO" dirty="0"/>
          </a:p>
          <a:p>
            <a:pPr marL="285750" indent="-285750">
              <a:buFont typeface="Arial" panose="020B0604020202020204" pitchFamily="34" charset="0"/>
              <a:buChar char="•"/>
            </a:pPr>
            <a:r>
              <a:rPr lang="nb-NO" dirty="0" err="1"/>
              <a:t>Figures</a:t>
            </a:r>
            <a:r>
              <a:rPr lang="nb-NO" dirty="0"/>
              <a:t> must be </a:t>
            </a:r>
            <a:r>
              <a:rPr lang="nb-NO" dirty="0" err="1"/>
              <a:t>made</a:t>
            </a:r>
            <a:r>
              <a:rPr lang="nb-NO" dirty="0"/>
              <a:t>. Or </a:t>
            </a:r>
            <a:r>
              <a:rPr lang="nb-NO" dirty="0" err="1"/>
              <a:t>rcParams</a:t>
            </a:r>
            <a:r>
              <a:rPr lang="nb-NO" dirty="0"/>
              <a:t> </a:t>
            </a:r>
            <a:r>
              <a:rPr lang="nb-NO" dirty="0" err="1"/>
              <a:t>set</a:t>
            </a:r>
            <a:r>
              <a:rPr lang="nb-NO" dirty="0"/>
              <a:t> up for </a:t>
            </a:r>
            <a:r>
              <a:rPr lang="nb-NO" dirty="0" err="1"/>
              <a:t>result</a:t>
            </a:r>
            <a:r>
              <a:rPr lang="nb-NO" dirty="0"/>
              <a:t> plots.</a:t>
            </a:r>
            <a:endParaRPr lang="en-GB" dirty="0"/>
          </a:p>
        </p:txBody>
      </p:sp>
      <p:sp>
        <p:nvSpPr>
          <p:cNvPr id="8" name="Rectangle: Rounded Corners 7">
            <a:extLst>
              <a:ext uri="{FF2B5EF4-FFF2-40B4-BE49-F238E27FC236}">
                <a16:creationId xmlns:a16="http://schemas.microsoft.com/office/drawing/2014/main" id="{E6309E1F-2471-4E38-9869-B68E9BCBF164}"/>
              </a:ext>
            </a:extLst>
          </p:cNvPr>
          <p:cNvSpPr/>
          <p:nvPr/>
        </p:nvSpPr>
        <p:spPr>
          <a:xfrm>
            <a:off x="4309353" y="3037462"/>
            <a:ext cx="3560324" cy="3402249"/>
          </a:xfrm>
          <a:prstGeom prst="roundRect">
            <a:avLst>
              <a:gd name="adj" fmla="val 4575"/>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nb-NO" dirty="0" err="1"/>
              <a:t>Results</a:t>
            </a:r>
            <a:r>
              <a:rPr lang="nb-NO" dirty="0"/>
              <a:t> </a:t>
            </a:r>
            <a:r>
              <a:rPr lang="nb-NO" dirty="0" err="1"/>
              <a:t>should</a:t>
            </a:r>
            <a:r>
              <a:rPr lang="nb-NO" dirty="0"/>
              <a:t> be </a:t>
            </a:r>
            <a:r>
              <a:rPr lang="nb-NO" dirty="0" err="1"/>
              <a:t>thouroughly</a:t>
            </a:r>
            <a:r>
              <a:rPr lang="nb-NO" dirty="0"/>
              <a:t> </a:t>
            </a:r>
            <a:r>
              <a:rPr lang="nb-NO" dirty="0" err="1"/>
              <a:t>written</a:t>
            </a:r>
            <a:r>
              <a:rPr lang="nb-NO" dirty="0"/>
              <a:t> </a:t>
            </a:r>
            <a:r>
              <a:rPr lang="nb-NO" dirty="0" err="1"/>
              <a:t>about</a:t>
            </a:r>
            <a:r>
              <a:rPr lang="nb-NO" dirty="0"/>
              <a:t> in </a:t>
            </a:r>
            <a:r>
              <a:rPr lang="nb-NO" dirty="0" err="1"/>
              <a:t>the</a:t>
            </a:r>
            <a:r>
              <a:rPr lang="nb-NO" dirty="0"/>
              <a:t> </a:t>
            </a:r>
            <a:r>
              <a:rPr lang="nb-NO" dirty="0" err="1"/>
              <a:t>results</a:t>
            </a:r>
            <a:r>
              <a:rPr lang="nb-NO" dirty="0"/>
              <a:t> part. </a:t>
            </a:r>
          </a:p>
          <a:p>
            <a:pPr marL="285750" indent="-285750">
              <a:buFont typeface="Arial" panose="020B0604020202020204" pitchFamily="34" charset="0"/>
              <a:buChar char="•"/>
            </a:pPr>
            <a:r>
              <a:rPr lang="nb-NO" dirty="0" err="1"/>
              <a:t>Hereafter</a:t>
            </a:r>
            <a:r>
              <a:rPr lang="nb-NO" dirty="0"/>
              <a:t> </a:t>
            </a:r>
            <a:r>
              <a:rPr lang="nb-NO" dirty="0" err="1"/>
              <a:t>they</a:t>
            </a:r>
            <a:r>
              <a:rPr lang="nb-NO" dirty="0"/>
              <a:t> </a:t>
            </a:r>
            <a:r>
              <a:rPr lang="nb-NO" dirty="0" err="1"/>
              <a:t>will</a:t>
            </a:r>
            <a:r>
              <a:rPr lang="nb-NO" dirty="0"/>
              <a:t> </a:t>
            </a:r>
            <a:r>
              <a:rPr lang="nb-NO" dirty="0" err="1"/>
              <a:t>need</a:t>
            </a:r>
            <a:r>
              <a:rPr lang="nb-NO" dirty="0"/>
              <a:t> </a:t>
            </a:r>
            <a:r>
              <a:rPr lang="nb-NO" dirty="0" err="1"/>
              <a:t>discussion</a:t>
            </a:r>
            <a:r>
              <a:rPr lang="nb-NO" dirty="0"/>
              <a:t> in </a:t>
            </a:r>
            <a:r>
              <a:rPr lang="nb-NO" dirty="0" err="1"/>
              <a:t>the</a:t>
            </a:r>
            <a:r>
              <a:rPr lang="nb-NO" dirty="0"/>
              <a:t> </a:t>
            </a:r>
            <a:r>
              <a:rPr lang="nb-NO" dirty="0" err="1"/>
              <a:t>Discussion</a:t>
            </a:r>
            <a:r>
              <a:rPr lang="nb-NO" dirty="0"/>
              <a:t> </a:t>
            </a:r>
            <a:r>
              <a:rPr lang="nb-NO" dirty="0" err="1"/>
              <a:t>section</a:t>
            </a:r>
            <a:r>
              <a:rPr lang="nb-NO" dirty="0"/>
              <a:t>.</a:t>
            </a:r>
            <a:endParaRPr lang="en-GB" dirty="0"/>
          </a:p>
        </p:txBody>
      </p:sp>
      <p:sp>
        <p:nvSpPr>
          <p:cNvPr id="9" name="Rectangle: Rounded Corners 8">
            <a:extLst>
              <a:ext uri="{FF2B5EF4-FFF2-40B4-BE49-F238E27FC236}">
                <a16:creationId xmlns:a16="http://schemas.microsoft.com/office/drawing/2014/main" id="{6A254498-2C2A-4F1B-86B9-9100EA51AFF7}"/>
              </a:ext>
            </a:extLst>
          </p:cNvPr>
          <p:cNvSpPr/>
          <p:nvPr/>
        </p:nvSpPr>
        <p:spPr>
          <a:xfrm>
            <a:off x="8112868" y="3037462"/>
            <a:ext cx="3560324" cy="3402249"/>
          </a:xfrm>
          <a:prstGeom prst="roundRect">
            <a:avLst>
              <a:gd name="adj" fmla="val 5339"/>
            </a:avLst>
          </a:prstGeom>
          <a:solidFill>
            <a:schemeClr val="accent2">
              <a:alpha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285750" indent="-285750">
              <a:buFont typeface="Arial" panose="020B0604020202020204" pitchFamily="34" charset="0"/>
              <a:buChar char="•"/>
            </a:pPr>
            <a:r>
              <a:rPr lang="nb-NO" dirty="0" err="1"/>
              <a:t>Conclusions</a:t>
            </a:r>
            <a:r>
              <a:rPr lang="nb-NO" dirty="0"/>
              <a:t> </a:t>
            </a:r>
            <a:r>
              <a:rPr lang="nb-NO" dirty="0" err="1"/>
              <a:t>chapter</a:t>
            </a:r>
            <a:r>
              <a:rPr lang="nb-NO" dirty="0"/>
              <a:t> is </a:t>
            </a:r>
            <a:r>
              <a:rPr lang="nb-NO" dirty="0" err="1"/>
              <a:t>written</a:t>
            </a:r>
            <a:endParaRPr lang="nb-NO" dirty="0"/>
          </a:p>
          <a:p>
            <a:pPr marL="285750" indent="-285750">
              <a:buFont typeface="Arial" panose="020B0604020202020204" pitchFamily="34" charset="0"/>
              <a:buChar char="•"/>
            </a:pPr>
            <a:r>
              <a:rPr lang="nb-NO" dirty="0" err="1"/>
              <a:t>Introduction</a:t>
            </a:r>
            <a:r>
              <a:rPr lang="nb-NO" dirty="0"/>
              <a:t> is </a:t>
            </a:r>
            <a:r>
              <a:rPr lang="nb-NO" dirty="0" err="1"/>
              <a:t>written</a:t>
            </a:r>
            <a:r>
              <a:rPr lang="nb-NO" dirty="0"/>
              <a:t>. </a:t>
            </a:r>
            <a:endParaRPr lang="en-GB" dirty="0"/>
          </a:p>
        </p:txBody>
      </p:sp>
    </p:spTree>
    <p:extLst>
      <p:ext uri="{BB962C8B-B14F-4D97-AF65-F5344CB8AC3E}">
        <p14:creationId xmlns:p14="http://schemas.microsoft.com/office/powerpoint/2010/main" val="359783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60EEC96E-DEED-4B9E-8D1D-81B523C34C60}"/>
              </a:ext>
            </a:extLst>
          </p:cNvPr>
          <p:cNvSpPr/>
          <p:nvPr/>
        </p:nvSpPr>
        <p:spPr>
          <a:xfrm>
            <a:off x="4494179" y="609600"/>
            <a:ext cx="3249038" cy="12573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1812E93-1A88-493C-96D9-4C12894514A3}"/>
              </a:ext>
            </a:extLst>
          </p:cNvPr>
          <p:cNvSpPr>
            <a:spLocks noGrp="1"/>
          </p:cNvSpPr>
          <p:nvPr>
            <p:ph type="title"/>
          </p:nvPr>
        </p:nvSpPr>
        <p:spPr>
          <a:xfrm>
            <a:off x="4494177" y="680936"/>
            <a:ext cx="3249039" cy="1185964"/>
          </a:xfrm>
        </p:spPr>
        <p:txBody>
          <a:bodyPr/>
          <a:lstStyle/>
          <a:p>
            <a:r>
              <a:rPr lang="nb-NO" dirty="0"/>
              <a:t>May</a:t>
            </a:r>
            <a:endParaRPr lang="en-GB" dirty="0"/>
          </a:p>
        </p:txBody>
      </p:sp>
      <p:sp>
        <p:nvSpPr>
          <p:cNvPr id="3" name="Content Placeholder 2">
            <a:extLst>
              <a:ext uri="{FF2B5EF4-FFF2-40B4-BE49-F238E27FC236}">
                <a16:creationId xmlns:a16="http://schemas.microsoft.com/office/drawing/2014/main" id="{D288C5AC-A2FB-4419-8C9A-4D3DC7924AB9}"/>
              </a:ext>
            </a:extLst>
          </p:cNvPr>
          <p:cNvSpPr>
            <a:spLocks noGrp="1"/>
          </p:cNvSpPr>
          <p:nvPr>
            <p:ph idx="1"/>
          </p:nvPr>
        </p:nvSpPr>
        <p:spPr/>
        <p:txBody>
          <a:bodyPr/>
          <a:lstStyle/>
          <a:p>
            <a:r>
              <a:rPr lang="nb-NO" dirty="0" err="1"/>
              <a:t>Abstract</a:t>
            </a:r>
            <a:r>
              <a:rPr lang="nb-NO" dirty="0"/>
              <a:t> </a:t>
            </a:r>
            <a:r>
              <a:rPr lang="nb-NO" dirty="0" err="1"/>
              <a:t>gets</a:t>
            </a:r>
            <a:r>
              <a:rPr lang="nb-NO" dirty="0"/>
              <a:t> </a:t>
            </a:r>
            <a:r>
              <a:rPr lang="nb-NO" dirty="0" err="1"/>
              <a:t>written</a:t>
            </a:r>
            <a:endParaRPr lang="nb-NO" dirty="0"/>
          </a:p>
          <a:p>
            <a:r>
              <a:rPr lang="nb-NO" dirty="0" err="1"/>
              <a:t>Preface</a:t>
            </a:r>
            <a:r>
              <a:rPr lang="nb-NO" dirty="0"/>
              <a:t> </a:t>
            </a:r>
            <a:r>
              <a:rPr lang="nb-NO" dirty="0" err="1"/>
              <a:t>gets</a:t>
            </a:r>
            <a:r>
              <a:rPr lang="nb-NO" dirty="0"/>
              <a:t> </a:t>
            </a:r>
            <a:r>
              <a:rPr lang="nb-NO" dirty="0" err="1"/>
              <a:t>written</a:t>
            </a:r>
            <a:endParaRPr lang="nb-NO" dirty="0"/>
          </a:p>
          <a:p>
            <a:r>
              <a:rPr lang="nb-NO" dirty="0" err="1"/>
              <a:t>Writing</a:t>
            </a:r>
            <a:r>
              <a:rPr lang="nb-NO" dirty="0"/>
              <a:t>, </a:t>
            </a:r>
            <a:r>
              <a:rPr lang="nb-NO" dirty="0" err="1"/>
              <a:t>proofreading</a:t>
            </a:r>
            <a:endParaRPr lang="nb-NO" dirty="0"/>
          </a:p>
          <a:p>
            <a:pPr lvl="1"/>
            <a:r>
              <a:rPr lang="nb-NO" dirty="0"/>
              <a:t>Feedback is </a:t>
            </a:r>
            <a:r>
              <a:rPr lang="nb-NO" dirty="0" err="1"/>
              <a:t>wanted</a:t>
            </a:r>
            <a:r>
              <a:rPr lang="nb-NO" dirty="0"/>
              <a:t>: </a:t>
            </a:r>
            <a:r>
              <a:rPr lang="nb-NO" b="1" dirty="0" err="1"/>
              <a:t>harsh</a:t>
            </a:r>
            <a:r>
              <a:rPr lang="nb-NO" b="1" dirty="0"/>
              <a:t> </a:t>
            </a:r>
            <a:r>
              <a:rPr lang="nb-NO" b="1" dirty="0" err="1"/>
              <a:t>criticism</a:t>
            </a:r>
            <a:endParaRPr lang="en-GB" b="1" dirty="0"/>
          </a:p>
        </p:txBody>
      </p:sp>
      <p:sp>
        <p:nvSpPr>
          <p:cNvPr id="5" name="TextBox 4">
            <a:extLst>
              <a:ext uri="{FF2B5EF4-FFF2-40B4-BE49-F238E27FC236}">
                <a16:creationId xmlns:a16="http://schemas.microsoft.com/office/drawing/2014/main" id="{F0256446-7119-45F3-8271-E373168643B6}"/>
              </a:ext>
            </a:extLst>
          </p:cNvPr>
          <p:cNvSpPr txBox="1"/>
          <p:nvPr/>
        </p:nvSpPr>
        <p:spPr>
          <a:xfrm>
            <a:off x="0" y="5144868"/>
            <a:ext cx="12192000" cy="1446550"/>
          </a:xfrm>
          <a:prstGeom prst="rect">
            <a:avLst/>
          </a:prstGeom>
          <a:noFill/>
        </p:spPr>
        <p:txBody>
          <a:bodyPr wrap="square" rtlCol="0">
            <a:spAutoFit/>
          </a:bodyPr>
          <a:lstStyle/>
          <a:p>
            <a:pPr algn="ctr"/>
            <a:r>
              <a:rPr lang="nb-NO" sz="4400" dirty="0"/>
              <a:t>DUE DATE:	15.05.2023</a:t>
            </a:r>
          </a:p>
          <a:p>
            <a:pPr algn="ctr"/>
            <a:r>
              <a:rPr lang="nb-NO" sz="4400" dirty="0"/>
              <a:t>DEFENCE:	01.06.2023</a:t>
            </a:r>
            <a:endParaRPr lang="en-GB" sz="4400" dirty="0"/>
          </a:p>
        </p:txBody>
      </p:sp>
    </p:spTree>
    <p:extLst>
      <p:ext uri="{BB962C8B-B14F-4D97-AF65-F5344CB8AC3E}">
        <p14:creationId xmlns:p14="http://schemas.microsoft.com/office/powerpoint/2010/main" val="2549149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D7587E9-B9DC-4C9E-AF07-5673226663D6}"/>
              </a:ext>
            </a:extLst>
          </p:cNvPr>
          <p:cNvSpPr/>
          <p:nvPr/>
        </p:nvSpPr>
        <p:spPr>
          <a:xfrm>
            <a:off x="8503920" y="2133600"/>
            <a:ext cx="1798320" cy="809506"/>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7F015B20-F53F-42AF-9ADF-EA781E209339}"/>
              </a:ext>
            </a:extLst>
          </p:cNvPr>
          <p:cNvSpPr>
            <a:spLocks noGrp="1"/>
          </p:cNvSpPr>
          <p:nvPr>
            <p:ph type="title"/>
          </p:nvPr>
        </p:nvSpPr>
        <p:spPr/>
        <p:txBody>
          <a:bodyPr/>
          <a:lstStyle/>
          <a:p>
            <a:r>
              <a:rPr lang="nb-NO" dirty="0" err="1"/>
              <a:t>Topics</a:t>
            </a:r>
            <a:r>
              <a:rPr lang="nb-NO" dirty="0"/>
              <a:t> </a:t>
            </a:r>
            <a:r>
              <a:rPr lang="nb-NO" dirty="0" err="1"/>
              <a:t>of</a:t>
            </a:r>
            <a:r>
              <a:rPr lang="nb-NO" dirty="0"/>
              <a:t> </a:t>
            </a:r>
            <a:r>
              <a:rPr lang="nb-NO" dirty="0" err="1"/>
              <a:t>discussion</a:t>
            </a:r>
            <a:endParaRPr lang="en-GB" dirty="0"/>
          </a:p>
        </p:txBody>
      </p:sp>
      <p:sp>
        <p:nvSpPr>
          <p:cNvPr id="3" name="Content Placeholder 2">
            <a:extLst>
              <a:ext uri="{FF2B5EF4-FFF2-40B4-BE49-F238E27FC236}">
                <a16:creationId xmlns:a16="http://schemas.microsoft.com/office/drawing/2014/main" id="{19078D11-700A-48B2-8522-557C53D96442}"/>
              </a:ext>
            </a:extLst>
          </p:cNvPr>
          <p:cNvSpPr>
            <a:spLocks noGrp="1"/>
          </p:cNvSpPr>
          <p:nvPr>
            <p:ph idx="1"/>
          </p:nvPr>
        </p:nvSpPr>
        <p:spPr/>
        <p:txBody>
          <a:bodyPr>
            <a:normAutofit fontScale="70000" lnSpcReduction="20000"/>
          </a:bodyPr>
          <a:lstStyle/>
          <a:p>
            <a:r>
              <a:rPr lang="nb-NO" dirty="0"/>
              <a:t>How to </a:t>
            </a:r>
            <a:r>
              <a:rPr lang="nb-NO" dirty="0" err="1"/>
              <a:t>visualize</a:t>
            </a:r>
            <a:r>
              <a:rPr lang="nb-NO" dirty="0"/>
              <a:t> </a:t>
            </a:r>
            <a:r>
              <a:rPr lang="nb-NO" dirty="0" err="1"/>
              <a:t>findings</a:t>
            </a:r>
            <a:r>
              <a:rPr lang="nb-NO" dirty="0"/>
              <a:t> in </a:t>
            </a:r>
            <a:r>
              <a:rPr lang="nb-NO" dirty="0" err="1"/>
              <a:t>figures</a:t>
            </a:r>
            <a:endParaRPr lang="nb-NO" dirty="0"/>
          </a:p>
          <a:p>
            <a:pPr lvl="1"/>
            <a:r>
              <a:rPr lang="nb-NO" dirty="0" err="1"/>
              <a:t>Prediction</a:t>
            </a:r>
            <a:r>
              <a:rPr lang="nb-NO" dirty="0"/>
              <a:t> </a:t>
            </a:r>
            <a:r>
              <a:rPr lang="nb-NO" dirty="0" err="1"/>
              <a:t>scatterplots</a:t>
            </a:r>
            <a:endParaRPr lang="nb-NO" dirty="0"/>
          </a:p>
          <a:p>
            <a:pPr lvl="1"/>
            <a:r>
              <a:rPr lang="nb-NO" dirty="0"/>
              <a:t>Plotting traces</a:t>
            </a:r>
          </a:p>
          <a:p>
            <a:pPr lvl="1"/>
            <a:r>
              <a:rPr lang="nb-NO" dirty="0"/>
              <a:t>Using KL </a:t>
            </a:r>
            <a:r>
              <a:rPr lang="nb-NO" dirty="0" err="1"/>
              <a:t>divergence</a:t>
            </a:r>
            <a:r>
              <a:rPr lang="nb-NO" dirty="0"/>
              <a:t> to </a:t>
            </a:r>
            <a:r>
              <a:rPr lang="nb-NO" dirty="0" err="1"/>
              <a:t>compress</a:t>
            </a:r>
            <a:r>
              <a:rPr lang="nb-NO" dirty="0"/>
              <a:t> info </a:t>
            </a:r>
            <a:r>
              <a:rPr lang="nb-NO" dirty="0" err="1"/>
              <a:t>about</a:t>
            </a:r>
            <a:r>
              <a:rPr lang="nb-NO" dirty="0"/>
              <a:t> </a:t>
            </a:r>
            <a:r>
              <a:rPr lang="nb-NO" dirty="0" err="1"/>
              <a:t>prediction</a:t>
            </a:r>
            <a:r>
              <a:rPr lang="nb-NO" dirty="0"/>
              <a:t> </a:t>
            </a:r>
            <a:r>
              <a:rPr lang="nb-NO" dirty="0" err="1"/>
              <a:t>distribution</a:t>
            </a:r>
            <a:r>
              <a:rPr lang="nb-NO" dirty="0"/>
              <a:t>?</a:t>
            </a:r>
          </a:p>
          <a:p>
            <a:r>
              <a:rPr lang="nb-NO" dirty="0"/>
              <a:t>The </a:t>
            </a:r>
            <a:r>
              <a:rPr lang="nb-NO" dirty="0" err="1"/>
              <a:t>effect</a:t>
            </a:r>
            <a:r>
              <a:rPr lang="nb-NO" dirty="0"/>
              <a:t> </a:t>
            </a:r>
            <a:r>
              <a:rPr lang="nb-NO" dirty="0" err="1"/>
              <a:t>of</a:t>
            </a:r>
            <a:r>
              <a:rPr lang="nb-NO" dirty="0"/>
              <a:t> </a:t>
            </a:r>
            <a:r>
              <a:rPr lang="nb-NO" dirty="0" err="1"/>
              <a:t>resampling</a:t>
            </a:r>
            <a:r>
              <a:rPr lang="nb-NO" dirty="0"/>
              <a:t> </a:t>
            </a:r>
            <a:r>
              <a:rPr lang="nb-NO" dirty="0" err="1"/>
              <a:t>the</a:t>
            </a:r>
            <a:r>
              <a:rPr lang="nb-NO" dirty="0"/>
              <a:t> </a:t>
            </a:r>
            <a:r>
              <a:rPr lang="nb-NO" dirty="0" err="1"/>
              <a:t>seismic</a:t>
            </a:r>
            <a:r>
              <a:rPr lang="nb-NO" dirty="0"/>
              <a:t> </a:t>
            </a:r>
            <a:r>
              <a:rPr lang="nb-NO" dirty="0" err="1"/>
              <a:t>on</a:t>
            </a:r>
            <a:r>
              <a:rPr lang="nb-NO" dirty="0"/>
              <a:t> </a:t>
            </a:r>
            <a:r>
              <a:rPr lang="nb-NO" dirty="0" err="1"/>
              <a:t>the</a:t>
            </a:r>
            <a:r>
              <a:rPr lang="nb-NO" dirty="0"/>
              <a:t> data</a:t>
            </a:r>
          </a:p>
          <a:p>
            <a:pPr lvl="1"/>
            <a:r>
              <a:rPr lang="nb-NO" dirty="0" err="1"/>
              <a:t>Frequencies</a:t>
            </a:r>
            <a:r>
              <a:rPr lang="nb-NO" dirty="0"/>
              <a:t> </a:t>
            </a:r>
            <a:r>
              <a:rPr lang="nb-NO" dirty="0" err="1"/>
              <a:t>are</a:t>
            </a:r>
            <a:r>
              <a:rPr lang="nb-NO" dirty="0"/>
              <a:t> </a:t>
            </a:r>
            <a:r>
              <a:rPr lang="nb-NO" dirty="0" err="1"/>
              <a:t>then</a:t>
            </a:r>
            <a:r>
              <a:rPr lang="nb-NO" dirty="0"/>
              <a:t> </a:t>
            </a:r>
            <a:r>
              <a:rPr lang="nb-NO" dirty="0" err="1"/>
              <a:t>removed</a:t>
            </a:r>
            <a:r>
              <a:rPr lang="nb-NO" dirty="0"/>
              <a:t> </a:t>
            </a:r>
            <a:r>
              <a:rPr lang="nb-NO" dirty="0" err="1"/>
              <a:t>which</a:t>
            </a:r>
            <a:r>
              <a:rPr lang="nb-NO" dirty="0"/>
              <a:t> </a:t>
            </a:r>
            <a:r>
              <a:rPr lang="nb-NO" dirty="0" err="1"/>
              <a:t>may</a:t>
            </a:r>
            <a:r>
              <a:rPr lang="nb-NO" dirty="0"/>
              <a:t> </a:t>
            </a:r>
            <a:r>
              <a:rPr lang="nb-NO" dirty="0" err="1"/>
              <a:t>carry</a:t>
            </a:r>
            <a:r>
              <a:rPr lang="nb-NO" dirty="0"/>
              <a:t> info? May be </a:t>
            </a:r>
            <a:r>
              <a:rPr lang="nb-NO" dirty="0" err="1"/>
              <a:t>something</a:t>
            </a:r>
            <a:r>
              <a:rPr lang="nb-NO" dirty="0"/>
              <a:t> for </a:t>
            </a:r>
            <a:r>
              <a:rPr lang="nb-NO" dirty="0" err="1"/>
              <a:t>discussion</a:t>
            </a:r>
            <a:r>
              <a:rPr lang="nb-NO" dirty="0"/>
              <a:t> part</a:t>
            </a:r>
          </a:p>
          <a:p>
            <a:r>
              <a:rPr lang="nb-NO" dirty="0" err="1"/>
              <a:t>What</a:t>
            </a:r>
            <a:r>
              <a:rPr lang="nb-NO" dirty="0"/>
              <a:t> </a:t>
            </a:r>
            <a:r>
              <a:rPr lang="nb-NO" dirty="0" err="1"/>
              <a:t>tree</a:t>
            </a:r>
            <a:r>
              <a:rPr lang="nb-NO" dirty="0"/>
              <a:t> </a:t>
            </a:r>
            <a:r>
              <a:rPr lang="nb-NO" dirty="0" err="1"/>
              <a:t>model</a:t>
            </a:r>
            <a:r>
              <a:rPr lang="nb-NO" dirty="0"/>
              <a:t>(s) </a:t>
            </a:r>
            <a:r>
              <a:rPr lang="nb-NO" dirty="0" err="1"/>
              <a:t>should</a:t>
            </a:r>
            <a:r>
              <a:rPr lang="nb-NO" dirty="0"/>
              <a:t> be used?</a:t>
            </a:r>
          </a:p>
          <a:p>
            <a:pPr lvl="1"/>
            <a:r>
              <a:rPr lang="nb-NO" dirty="0" err="1"/>
              <a:t>Switching</a:t>
            </a:r>
            <a:r>
              <a:rPr lang="nb-NO" dirty="0"/>
              <a:t> to WSL, </a:t>
            </a:r>
            <a:r>
              <a:rPr lang="nb-NO" dirty="0" err="1"/>
              <a:t>on</a:t>
            </a:r>
            <a:r>
              <a:rPr lang="nb-NO" dirty="0"/>
              <a:t> </a:t>
            </a:r>
            <a:r>
              <a:rPr lang="nb-NO" dirty="0" err="1"/>
              <a:t>both</a:t>
            </a:r>
            <a:r>
              <a:rPr lang="nb-NO" dirty="0"/>
              <a:t> desktop and NGI computer</a:t>
            </a:r>
          </a:p>
          <a:p>
            <a:r>
              <a:rPr lang="nb-NO" dirty="0"/>
              <a:t>One </a:t>
            </a:r>
            <a:r>
              <a:rPr lang="nb-NO" dirty="0" err="1"/>
              <a:t>main</a:t>
            </a:r>
            <a:r>
              <a:rPr lang="nb-NO" dirty="0"/>
              <a:t> </a:t>
            </a:r>
            <a:r>
              <a:rPr lang="nb-NO" dirty="0" err="1"/>
              <a:t>motivation</a:t>
            </a:r>
            <a:r>
              <a:rPr lang="nb-NO" dirty="0"/>
              <a:t> for </a:t>
            </a:r>
            <a:r>
              <a:rPr lang="nb-NO" dirty="0" err="1"/>
              <a:t>these</a:t>
            </a:r>
            <a:r>
              <a:rPr lang="nb-NO" dirty="0"/>
              <a:t> </a:t>
            </a:r>
            <a:r>
              <a:rPr lang="nb-NO" dirty="0" err="1"/>
              <a:t>methodologies</a:t>
            </a:r>
            <a:r>
              <a:rPr lang="nb-NO" dirty="0"/>
              <a:t> </a:t>
            </a:r>
            <a:r>
              <a:rPr lang="nb-NO" dirty="0" err="1"/>
              <a:t>are</a:t>
            </a:r>
            <a:r>
              <a:rPr lang="nb-NO" dirty="0"/>
              <a:t> </a:t>
            </a:r>
            <a:r>
              <a:rPr lang="nb-NO" dirty="0" err="1"/>
              <a:t>the</a:t>
            </a:r>
            <a:r>
              <a:rPr lang="nb-NO" dirty="0"/>
              <a:t> speed </a:t>
            </a:r>
            <a:r>
              <a:rPr lang="nb-NO" dirty="0" err="1"/>
              <a:t>increase</a:t>
            </a:r>
            <a:r>
              <a:rPr lang="nb-NO" dirty="0"/>
              <a:t> </a:t>
            </a:r>
            <a:r>
              <a:rPr lang="nb-NO" dirty="0" err="1"/>
              <a:t>of</a:t>
            </a:r>
            <a:r>
              <a:rPr lang="nb-NO" dirty="0"/>
              <a:t> neural </a:t>
            </a:r>
            <a:r>
              <a:rPr lang="nb-NO" dirty="0" err="1"/>
              <a:t>networks</a:t>
            </a:r>
            <a:r>
              <a:rPr lang="nb-NO" dirty="0"/>
              <a:t> as </a:t>
            </a:r>
            <a:r>
              <a:rPr lang="nb-NO" dirty="0" err="1"/>
              <a:t>opposed</a:t>
            </a:r>
            <a:r>
              <a:rPr lang="nb-NO" dirty="0"/>
              <a:t> to </a:t>
            </a:r>
            <a:r>
              <a:rPr lang="nb-NO" dirty="0" err="1"/>
              <a:t>the</a:t>
            </a:r>
            <a:r>
              <a:rPr lang="nb-NO" dirty="0"/>
              <a:t> </a:t>
            </a:r>
            <a:r>
              <a:rPr lang="nb-NO" dirty="0" err="1"/>
              <a:t>genetic</a:t>
            </a:r>
            <a:r>
              <a:rPr lang="nb-NO" dirty="0"/>
              <a:t> </a:t>
            </a:r>
            <a:r>
              <a:rPr lang="nb-NO" dirty="0" err="1"/>
              <a:t>algorithm</a:t>
            </a:r>
            <a:r>
              <a:rPr lang="nb-NO" dirty="0"/>
              <a:t>; How to </a:t>
            </a:r>
            <a:r>
              <a:rPr lang="nb-NO" dirty="0" err="1"/>
              <a:t>measure</a:t>
            </a:r>
            <a:r>
              <a:rPr lang="nb-NO" dirty="0"/>
              <a:t> </a:t>
            </a:r>
            <a:r>
              <a:rPr lang="nb-NO" dirty="0" err="1"/>
              <a:t>this</a:t>
            </a:r>
            <a:r>
              <a:rPr lang="nb-NO" dirty="0"/>
              <a:t>? How to report </a:t>
            </a:r>
            <a:r>
              <a:rPr lang="nb-NO" dirty="0" err="1"/>
              <a:t>this</a:t>
            </a:r>
            <a:r>
              <a:rPr lang="nb-NO" dirty="0"/>
              <a:t>? =&gt; Time </a:t>
            </a:r>
            <a:r>
              <a:rPr lang="nb-NO" dirty="0" err="1"/>
              <a:t>complexity</a:t>
            </a:r>
            <a:r>
              <a:rPr lang="nb-NO" dirty="0"/>
              <a:t>? </a:t>
            </a:r>
          </a:p>
          <a:p>
            <a:r>
              <a:rPr lang="nb-NO" dirty="0"/>
              <a:t>I </a:t>
            </a:r>
            <a:r>
              <a:rPr lang="nb-NO" dirty="0" err="1"/>
              <a:t>want</a:t>
            </a:r>
            <a:r>
              <a:rPr lang="nb-NO" dirty="0"/>
              <a:t> to </a:t>
            </a:r>
            <a:r>
              <a:rPr lang="nb-NO" dirty="0" err="1"/>
              <a:t>use</a:t>
            </a:r>
            <a:r>
              <a:rPr lang="nb-NO" dirty="0"/>
              <a:t> time </a:t>
            </a:r>
            <a:r>
              <a:rPr lang="nb-NO" dirty="0" err="1"/>
              <a:t>complexity</a:t>
            </a:r>
            <a:r>
              <a:rPr lang="nb-NO" dirty="0"/>
              <a:t> for </a:t>
            </a:r>
            <a:r>
              <a:rPr lang="nb-NO" dirty="0" err="1"/>
              <a:t>evaluating</a:t>
            </a:r>
            <a:r>
              <a:rPr lang="nb-NO" dirty="0"/>
              <a:t> </a:t>
            </a:r>
            <a:r>
              <a:rPr lang="nb-NO" dirty="0" err="1"/>
              <a:t>the</a:t>
            </a:r>
            <a:r>
              <a:rPr lang="nb-NO" dirty="0"/>
              <a:t> </a:t>
            </a:r>
            <a:r>
              <a:rPr lang="nb-NO" dirty="0" err="1"/>
              <a:t>proposed</a:t>
            </a:r>
            <a:r>
              <a:rPr lang="nb-NO" dirty="0"/>
              <a:t> </a:t>
            </a:r>
            <a:r>
              <a:rPr lang="nb-NO" dirty="0" err="1"/>
              <a:t>method</a:t>
            </a:r>
            <a:r>
              <a:rPr lang="nb-NO" dirty="0"/>
              <a:t> </a:t>
            </a:r>
            <a:r>
              <a:rPr lang="nb-NO" dirty="0" err="1"/>
              <a:t>against</a:t>
            </a:r>
            <a:r>
              <a:rPr lang="nb-NO" dirty="0"/>
              <a:t> </a:t>
            </a:r>
            <a:r>
              <a:rPr lang="nb-NO" dirty="0" err="1"/>
              <a:t>the</a:t>
            </a:r>
            <a:r>
              <a:rPr lang="nb-NO" dirty="0"/>
              <a:t> </a:t>
            </a:r>
            <a:r>
              <a:rPr lang="nb-NO" dirty="0" err="1"/>
              <a:t>genetic</a:t>
            </a:r>
            <a:r>
              <a:rPr lang="nb-NO" dirty="0"/>
              <a:t> </a:t>
            </a:r>
            <a:r>
              <a:rPr lang="nb-NO" dirty="0" err="1"/>
              <a:t>algorithm</a:t>
            </a:r>
            <a:r>
              <a:rPr lang="en-GB" dirty="0"/>
              <a:t>; I need an estimate for the time complexity of the genetic algorithm used for TNW</a:t>
            </a:r>
            <a:endParaRPr lang="nb-NO"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21C4F33B-76E0-485C-82DB-6EF8972A527B}"/>
                  </a:ext>
                </a:extLst>
              </p:cNvPr>
              <p:cNvSpPr txBox="1"/>
              <p:nvPr/>
            </p:nvSpPr>
            <p:spPr>
              <a:xfrm>
                <a:off x="8679180" y="2240387"/>
                <a:ext cx="1181100" cy="5959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nb-NO" sz="3200" b="1" i="1" smtClean="0">
                          <a:solidFill>
                            <a:schemeClr val="bg1"/>
                          </a:solidFill>
                          <a:latin typeface="Cambria Math" panose="02040503050406030204" pitchFamily="18" charset="0"/>
                        </a:rPr>
                        <m:t>𝑶</m:t>
                      </m:r>
                      <m:r>
                        <a:rPr lang="nb-NO" sz="3200" b="1" i="1" smtClean="0">
                          <a:solidFill>
                            <a:schemeClr val="bg1"/>
                          </a:solidFill>
                          <a:latin typeface="Cambria Math" panose="02040503050406030204" pitchFamily="18" charset="0"/>
                        </a:rPr>
                        <m:t>(</m:t>
                      </m:r>
                      <m:r>
                        <a:rPr lang="nb-NO" sz="3200" b="1" i="1" smtClean="0">
                          <a:solidFill>
                            <a:schemeClr val="bg1"/>
                          </a:solidFill>
                          <a:latin typeface="Cambria Math" panose="02040503050406030204" pitchFamily="18" charset="0"/>
                        </a:rPr>
                        <m:t>𝒏</m:t>
                      </m:r>
                      <m:sSup>
                        <m:sSupPr>
                          <m:ctrlPr>
                            <a:rPr lang="nb-NO" sz="3200" b="1" i="1" smtClean="0">
                              <a:solidFill>
                                <a:schemeClr val="bg1"/>
                              </a:solidFill>
                              <a:latin typeface="Cambria Math" panose="02040503050406030204" pitchFamily="18" charset="0"/>
                            </a:rPr>
                          </m:ctrlPr>
                        </m:sSupPr>
                        <m:e>
                          <m:r>
                            <a:rPr lang="nb-NO" sz="3200" b="1" i="1" smtClean="0">
                              <a:solidFill>
                                <a:schemeClr val="bg1"/>
                              </a:solidFill>
                              <a:latin typeface="Cambria Math" panose="02040503050406030204" pitchFamily="18" charset="0"/>
                            </a:rPr>
                            <m:t>𝒌</m:t>
                          </m:r>
                        </m:e>
                        <m:sup>
                          <m:r>
                            <a:rPr lang="nb-NO" sz="3200" b="1" i="1" smtClean="0">
                              <a:solidFill>
                                <a:schemeClr val="bg1"/>
                              </a:solidFill>
                              <a:latin typeface="Cambria Math" panose="02040503050406030204" pitchFamily="18" charset="0"/>
                            </a:rPr>
                            <m:t>𝟐</m:t>
                          </m:r>
                        </m:sup>
                      </m:sSup>
                      <m:r>
                        <a:rPr lang="nb-NO" sz="3200" b="1" i="1" smtClean="0">
                          <a:solidFill>
                            <a:schemeClr val="bg1"/>
                          </a:solidFill>
                          <a:latin typeface="Cambria Math" panose="02040503050406030204" pitchFamily="18" charset="0"/>
                        </a:rPr>
                        <m:t>)</m:t>
                      </m:r>
                    </m:oMath>
                  </m:oMathPara>
                </a14:m>
                <a:endParaRPr lang="en-GB" sz="3200" b="1" dirty="0">
                  <a:solidFill>
                    <a:schemeClr val="bg1"/>
                  </a:solidFill>
                </a:endParaRPr>
              </a:p>
            </p:txBody>
          </p:sp>
        </mc:Choice>
        <mc:Fallback>
          <p:sp>
            <p:nvSpPr>
              <p:cNvPr id="4" name="TextBox 3">
                <a:extLst>
                  <a:ext uri="{FF2B5EF4-FFF2-40B4-BE49-F238E27FC236}">
                    <a16:creationId xmlns:a16="http://schemas.microsoft.com/office/drawing/2014/main" id="{21C4F33B-76E0-485C-82DB-6EF8972A527B}"/>
                  </a:ext>
                </a:extLst>
              </p:cNvPr>
              <p:cNvSpPr txBox="1">
                <a:spLocks noRot="1" noChangeAspect="1" noMove="1" noResize="1" noEditPoints="1" noAdjustHandles="1" noChangeArrowheads="1" noChangeShapeType="1" noTextEdit="1"/>
              </p:cNvSpPr>
              <p:nvPr/>
            </p:nvSpPr>
            <p:spPr>
              <a:xfrm>
                <a:off x="8679180" y="2240387"/>
                <a:ext cx="1181100" cy="595932"/>
              </a:xfrm>
              <a:prstGeom prst="rect">
                <a:avLst/>
              </a:prstGeom>
              <a:blipFill>
                <a:blip r:embed="rId2"/>
                <a:stretch>
                  <a:fillRect r="-18557"/>
                </a:stretch>
              </a:blipFill>
            </p:spPr>
            <p:txBody>
              <a:bodyPr/>
              <a:lstStyle/>
              <a:p>
                <a:r>
                  <a:rPr lang="en-GB">
                    <a:noFill/>
                  </a:rPr>
                  <a:t> </a:t>
                </a:r>
              </a:p>
            </p:txBody>
          </p:sp>
        </mc:Fallback>
      </mc:AlternateContent>
    </p:spTree>
    <p:extLst>
      <p:ext uri="{BB962C8B-B14F-4D97-AF65-F5344CB8AC3E}">
        <p14:creationId xmlns:p14="http://schemas.microsoft.com/office/powerpoint/2010/main" val="3155791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F190-63D1-4096-B6E7-D42CE94592AF}"/>
              </a:ext>
            </a:extLst>
          </p:cNvPr>
          <p:cNvSpPr>
            <a:spLocks noGrp="1"/>
          </p:cNvSpPr>
          <p:nvPr>
            <p:ph type="title"/>
          </p:nvPr>
        </p:nvSpPr>
        <p:spPr>
          <a:xfrm>
            <a:off x="3168663" y="0"/>
            <a:ext cx="3575078" cy="1625600"/>
          </a:xfrm>
        </p:spPr>
        <p:txBody>
          <a:bodyPr/>
          <a:lstStyle/>
          <a:p>
            <a:r>
              <a:rPr lang="nb-NO" dirty="0" err="1"/>
              <a:t>Figures</a:t>
            </a:r>
            <a:endParaRPr lang="en-GB" dirty="0"/>
          </a:p>
        </p:txBody>
      </p:sp>
      <p:pic>
        <p:nvPicPr>
          <p:cNvPr id="5" name="Picture 4">
            <a:extLst>
              <a:ext uri="{FF2B5EF4-FFF2-40B4-BE49-F238E27FC236}">
                <a16:creationId xmlns:a16="http://schemas.microsoft.com/office/drawing/2014/main" id="{7FA5BDAA-FFA5-4521-9A1B-9380E743E0DA}"/>
              </a:ext>
            </a:extLst>
          </p:cNvPr>
          <p:cNvPicPr>
            <a:picLocks noChangeAspect="1"/>
          </p:cNvPicPr>
          <p:nvPr/>
        </p:nvPicPr>
        <p:blipFill>
          <a:blip r:embed="rId2"/>
          <a:stretch>
            <a:fillRect/>
          </a:stretch>
        </p:blipFill>
        <p:spPr>
          <a:xfrm>
            <a:off x="287763" y="3884102"/>
            <a:ext cx="5029305" cy="2907483"/>
          </a:xfrm>
          <a:prstGeom prst="rect">
            <a:avLst/>
          </a:prstGeom>
        </p:spPr>
      </p:pic>
      <p:pic>
        <p:nvPicPr>
          <p:cNvPr id="7" name="Picture 6">
            <a:extLst>
              <a:ext uri="{FF2B5EF4-FFF2-40B4-BE49-F238E27FC236}">
                <a16:creationId xmlns:a16="http://schemas.microsoft.com/office/drawing/2014/main" id="{623DD8B5-9785-4008-97EC-AE77EB20313D}"/>
              </a:ext>
            </a:extLst>
          </p:cNvPr>
          <p:cNvPicPr>
            <a:picLocks noChangeAspect="1"/>
          </p:cNvPicPr>
          <p:nvPr/>
        </p:nvPicPr>
        <p:blipFill rotWithShape="1">
          <a:blip r:embed="rId3"/>
          <a:srcRect b="2222"/>
          <a:stretch/>
        </p:blipFill>
        <p:spPr>
          <a:xfrm>
            <a:off x="5779977" y="4172886"/>
            <a:ext cx="5487580" cy="2329913"/>
          </a:xfrm>
          <a:prstGeom prst="rect">
            <a:avLst/>
          </a:prstGeom>
        </p:spPr>
      </p:pic>
      <p:pic>
        <p:nvPicPr>
          <p:cNvPr id="9" name="Picture 8">
            <a:extLst>
              <a:ext uri="{FF2B5EF4-FFF2-40B4-BE49-F238E27FC236}">
                <a16:creationId xmlns:a16="http://schemas.microsoft.com/office/drawing/2014/main" id="{2FBFFB2B-D38F-4DC8-8F10-44F0B434C61D}"/>
              </a:ext>
            </a:extLst>
          </p:cNvPr>
          <p:cNvPicPr>
            <a:picLocks noChangeAspect="1"/>
          </p:cNvPicPr>
          <p:nvPr/>
        </p:nvPicPr>
        <p:blipFill>
          <a:blip r:embed="rId4"/>
          <a:stretch>
            <a:fillRect/>
          </a:stretch>
        </p:blipFill>
        <p:spPr>
          <a:xfrm>
            <a:off x="204245" y="436907"/>
            <a:ext cx="3404488" cy="3121272"/>
          </a:xfrm>
          <a:prstGeom prst="rect">
            <a:avLst/>
          </a:prstGeom>
        </p:spPr>
      </p:pic>
      <p:pic>
        <p:nvPicPr>
          <p:cNvPr id="11" name="Picture 10">
            <a:extLst>
              <a:ext uri="{FF2B5EF4-FFF2-40B4-BE49-F238E27FC236}">
                <a16:creationId xmlns:a16="http://schemas.microsoft.com/office/drawing/2014/main" id="{CE04E52B-69D5-4ED7-A859-55B7030EA3C0}"/>
              </a:ext>
            </a:extLst>
          </p:cNvPr>
          <p:cNvPicPr>
            <a:picLocks noChangeAspect="1"/>
          </p:cNvPicPr>
          <p:nvPr/>
        </p:nvPicPr>
        <p:blipFill>
          <a:blip r:embed="rId5"/>
          <a:stretch>
            <a:fillRect/>
          </a:stretch>
        </p:blipFill>
        <p:spPr>
          <a:xfrm>
            <a:off x="6506871" y="1113734"/>
            <a:ext cx="5267325" cy="2057369"/>
          </a:xfrm>
          <a:prstGeom prst="rect">
            <a:avLst/>
          </a:prstGeom>
        </p:spPr>
      </p:pic>
      <p:sp>
        <p:nvSpPr>
          <p:cNvPr id="12" name="TextBox 11">
            <a:extLst>
              <a:ext uri="{FF2B5EF4-FFF2-40B4-BE49-F238E27FC236}">
                <a16:creationId xmlns:a16="http://schemas.microsoft.com/office/drawing/2014/main" id="{4AD35331-7CFA-4478-B3E1-66279A42D747}"/>
              </a:ext>
            </a:extLst>
          </p:cNvPr>
          <p:cNvSpPr txBox="1"/>
          <p:nvPr/>
        </p:nvSpPr>
        <p:spPr>
          <a:xfrm>
            <a:off x="1010561" y="110984"/>
            <a:ext cx="1791855" cy="369332"/>
          </a:xfrm>
          <a:prstGeom prst="rect">
            <a:avLst/>
          </a:prstGeom>
          <a:noFill/>
        </p:spPr>
        <p:txBody>
          <a:bodyPr wrap="square" rtlCol="0">
            <a:spAutoFit/>
          </a:bodyPr>
          <a:lstStyle/>
          <a:p>
            <a:r>
              <a:rPr lang="nb-NO" dirty="0" err="1"/>
              <a:t>Prediction</a:t>
            </a:r>
            <a:r>
              <a:rPr lang="nb-NO" dirty="0"/>
              <a:t> Image</a:t>
            </a:r>
            <a:endParaRPr lang="en-GB" dirty="0"/>
          </a:p>
        </p:txBody>
      </p:sp>
      <p:sp>
        <p:nvSpPr>
          <p:cNvPr id="13" name="TextBox 12">
            <a:extLst>
              <a:ext uri="{FF2B5EF4-FFF2-40B4-BE49-F238E27FC236}">
                <a16:creationId xmlns:a16="http://schemas.microsoft.com/office/drawing/2014/main" id="{39A87317-06ED-46DE-9461-62B6D8EAA187}"/>
              </a:ext>
            </a:extLst>
          </p:cNvPr>
          <p:cNvSpPr txBox="1"/>
          <p:nvPr/>
        </p:nvSpPr>
        <p:spPr>
          <a:xfrm>
            <a:off x="8640132" y="744402"/>
            <a:ext cx="1237673" cy="369332"/>
          </a:xfrm>
          <a:prstGeom prst="rect">
            <a:avLst/>
          </a:prstGeom>
          <a:noFill/>
        </p:spPr>
        <p:txBody>
          <a:bodyPr wrap="square" rtlCol="0">
            <a:spAutoFit/>
          </a:bodyPr>
          <a:lstStyle/>
          <a:p>
            <a:r>
              <a:rPr lang="nb-NO" dirty="0"/>
              <a:t>Loss </a:t>
            </a:r>
            <a:r>
              <a:rPr lang="nb-NO" dirty="0" err="1"/>
              <a:t>table</a:t>
            </a:r>
            <a:endParaRPr lang="en-GB" dirty="0"/>
          </a:p>
        </p:txBody>
      </p:sp>
      <p:sp>
        <p:nvSpPr>
          <p:cNvPr id="14" name="TextBox 13">
            <a:extLst>
              <a:ext uri="{FF2B5EF4-FFF2-40B4-BE49-F238E27FC236}">
                <a16:creationId xmlns:a16="http://schemas.microsoft.com/office/drawing/2014/main" id="{A9CEDCA8-773B-4A71-82D1-77049E666025}"/>
              </a:ext>
            </a:extLst>
          </p:cNvPr>
          <p:cNvSpPr txBox="1"/>
          <p:nvPr/>
        </p:nvSpPr>
        <p:spPr>
          <a:xfrm>
            <a:off x="7577949" y="3803554"/>
            <a:ext cx="2299856" cy="369332"/>
          </a:xfrm>
          <a:prstGeom prst="rect">
            <a:avLst/>
          </a:prstGeom>
          <a:noFill/>
        </p:spPr>
        <p:txBody>
          <a:bodyPr wrap="square" rtlCol="0">
            <a:spAutoFit/>
          </a:bodyPr>
          <a:lstStyle/>
          <a:p>
            <a:r>
              <a:rPr lang="nb-NO" dirty="0" err="1"/>
              <a:t>Prediction</a:t>
            </a:r>
            <a:r>
              <a:rPr lang="nb-NO" dirty="0"/>
              <a:t> </a:t>
            </a:r>
            <a:r>
              <a:rPr lang="nb-NO" dirty="0" err="1"/>
              <a:t>scatterplot</a:t>
            </a:r>
            <a:endParaRPr lang="en-GB" dirty="0"/>
          </a:p>
        </p:txBody>
      </p:sp>
      <p:sp>
        <p:nvSpPr>
          <p:cNvPr id="15" name="TextBox 14">
            <a:extLst>
              <a:ext uri="{FF2B5EF4-FFF2-40B4-BE49-F238E27FC236}">
                <a16:creationId xmlns:a16="http://schemas.microsoft.com/office/drawing/2014/main" id="{47F84DFE-59F4-4291-A187-1BA2526D3D47}"/>
              </a:ext>
            </a:extLst>
          </p:cNvPr>
          <p:cNvSpPr txBox="1"/>
          <p:nvPr/>
        </p:nvSpPr>
        <p:spPr>
          <a:xfrm>
            <a:off x="3038764" y="3625754"/>
            <a:ext cx="2741213" cy="369332"/>
          </a:xfrm>
          <a:prstGeom prst="rect">
            <a:avLst/>
          </a:prstGeom>
          <a:noFill/>
        </p:spPr>
        <p:txBody>
          <a:bodyPr wrap="square" rtlCol="0">
            <a:spAutoFit/>
          </a:bodyPr>
          <a:lstStyle/>
          <a:p>
            <a:r>
              <a:rPr lang="nb-NO" dirty="0" err="1"/>
              <a:t>Prediction</a:t>
            </a:r>
            <a:r>
              <a:rPr lang="nb-NO" dirty="0"/>
              <a:t> </a:t>
            </a:r>
            <a:r>
              <a:rPr lang="nb-NO" dirty="0" err="1"/>
              <a:t>vs</a:t>
            </a:r>
            <a:r>
              <a:rPr lang="nb-NO" dirty="0"/>
              <a:t> true trace</a:t>
            </a:r>
            <a:endParaRPr lang="en-GB" dirty="0"/>
          </a:p>
        </p:txBody>
      </p:sp>
    </p:spTree>
    <p:extLst>
      <p:ext uri="{BB962C8B-B14F-4D97-AF65-F5344CB8AC3E}">
        <p14:creationId xmlns:p14="http://schemas.microsoft.com/office/powerpoint/2010/main" val="3316823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40325B-15D9-47E2-9ABB-AB6C29D72FBA}"/>
              </a:ext>
            </a:extLst>
          </p:cNvPr>
          <p:cNvSpPr>
            <a:spLocks noGrp="1"/>
          </p:cNvSpPr>
          <p:nvPr>
            <p:ph type="title"/>
          </p:nvPr>
        </p:nvSpPr>
        <p:spPr>
          <a:xfrm>
            <a:off x="913795" y="609599"/>
            <a:ext cx="5978072" cy="1481150"/>
          </a:xfrm>
        </p:spPr>
        <p:txBody>
          <a:bodyPr>
            <a:normAutofit/>
          </a:bodyPr>
          <a:lstStyle/>
          <a:p>
            <a:r>
              <a:rPr lang="nb-NO" dirty="0"/>
              <a:t>This </a:t>
            </a:r>
            <a:r>
              <a:rPr lang="nb-NO" dirty="0" err="1"/>
              <a:t>January</a:t>
            </a:r>
            <a:endParaRPr lang="en-GB" dirty="0"/>
          </a:p>
        </p:txBody>
      </p:sp>
      <p:sp>
        <p:nvSpPr>
          <p:cNvPr id="3" name="Content Placeholder 2">
            <a:extLst>
              <a:ext uri="{FF2B5EF4-FFF2-40B4-BE49-F238E27FC236}">
                <a16:creationId xmlns:a16="http://schemas.microsoft.com/office/drawing/2014/main" id="{C3049EE0-CDCB-4D16-A66C-9CF55503249C}"/>
              </a:ext>
            </a:extLst>
          </p:cNvPr>
          <p:cNvSpPr>
            <a:spLocks noGrp="1"/>
          </p:cNvSpPr>
          <p:nvPr>
            <p:ph idx="1"/>
          </p:nvPr>
        </p:nvSpPr>
        <p:spPr>
          <a:xfrm>
            <a:off x="913795" y="2279176"/>
            <a:ext cx="5978072" cy="3415672"/>
          </a:xfrm>
        </p:spPr>
        <p:txBody>
          <a:bodyPr anchor="ctr">
            <a:normAutofit/>
          </a:bodyPr>
          <a:lstStyle/>
          <a:p>
            <a:pPr>
              <a:lnSpc>
                <a:spcPct val="100000"/>
              </a:lnSpc>
            </a:pPr>
            <a:r>
              <a:rPr lang="nb-NO" sz="1300" err="1"/>
              <a:t>I’ve</a:t>
            </a:r>
            <a:r>
              <a:rPr lang="nb-NO" sz="1300"/>
              <a:t> </a:t>
            </a:r>
            <a:r>
              <a:rPr lang="nb-NO" sz="1300" err="1"/>
              <a:t>read</a:t>
            </a:r>
            <a:r>
              <a:rPr lang="nb-NO" sz="1300"/>
              <a:t> up </a:t>
            </a:r>
            <a:r>
              <a:rPr lang="nb-NO" sz="1300" err="1"/>
              <a:t>on</a:t>
            </a:r>
            <a:r>
              <a:rPr lang="nb-NO" sz="1300"/>
              <a:t> </a:t>
            </a:r>
            <a:r>
              <a:rPr lang="nb-NO" sz="1300" err="1"/>
              <a:t>topics</a:t>
            </a:r>
            <a:r>
              <a:rPr lang="nb-NO" sz="1300"/>
              <a:t> so </a:t>
            </a:r>
            <a:r>
              <a:rPr lang="nb-NO" sz="1300" err="1"/>
              <a:t>that</a:t>
            </a:r>
            <a:r>
              <a:rPr lang="nb-NO" sz="1300"/>
              <a:t> I </a:t>
            </a:r>
            <a:r>
              <a:rPr lang="nb-NO" sz="1300" err="1"/>
              <a:t>can</a:t>
            </a:r>
            <a:r>
              <a:rPr lang="nb-NO" sz="1300"/>
              <a:t> </a:t>
            </a:r>
            <a:r>
              <a:rPr lang="nb-NO" sz="1300" err="1"/>
              <a:t>cite</a:t>
            </a:r>
            <a:r>
              <a:rPr lang="nb-NO" sz="1300"/>
              <a:t> for my </a:t>
            </a:r>
            <a:r>
              <a:rPr lang="nb-NO" sz="1300" err="1"/>
              <a:t>thesis</a:t>
            </a:r>
            <a:r>
              <a:rPr lang="nb-NO" sz="1300"/>
              <a:t>. I </a:t>
            </a:r>
            <a:r>
              <a:rPr lang="nb-NO" sz="1300" err="1"/>
              <a:t>started</a:t>
            </a:r>
            <a:r>
              <a:rPr lang="nb-NO" sz="1300"/>
              <a:t> </a:t>
            </a:r>
            <a:r>
              <a:rPr lang="nb-NO" sz="1300" err="1"/>
              <a:t>writing</a:t>
            </a:r>
            <a:r>
              <a:rPr lang="nb-NO" sz="1300"/>
              <a:t> </a:t>
            </a:r>
            <a:r>
              <a:rPr lang="nb-NO" sz="1300" err="1"/>
              <a:t>the</a:t>
            </a:r>
            <a:r>
              <a:rPr lang="nb-NO" sz="1300"/>
              <a:t> </a:t>
            </a:r>
            <a:r>
              <a:rPr lang="nb-NO" sz="1300" err="1"/>
              <a:t>theory</a:t>
            </a:r>
            <a:r>
              <a:rPr lang="nb-NO" sz="1300"/>
              <a:t> and </a:t>
            </a:r>
            <a:r>
              <a:rPr lang="nb-NO" sz="1300" err="1"/>
              <a:t>method</a:t>
            </a:r>
            <a:r>
              <a:rPr lang="nb-NO" sz="1300"/>
              <a:t> </a:t>
            </a:r>
            <a:r>
              <a:rPr lang="nb-NO" sz="1300" err="1"/>
              <a:t>chapters</a:t>
            </a:r>
            <a:r>
              <a:rPr lang="nb-NO" sz="1300"/>
              <a:t>. </a:t>
            </a:r>
          </a:p>
          <a:p>
            <a:pPr>
              <a:lnSpc>
                <a:spcPct val="100000"/>
              </a:lnSpc>
            </a:pPr>
            <a:r>
              <a:rPr lang="nb-NO" sz="1300" err="1"/>
              <a:t>These</a:t>
            </a:r>
            <a:r>
              <a:rPr lang="nb-NO" sz="1300"/>
              <a:t> </a:t>
            </a:r>
            <a:r>
              <a:rPr lang="nb-NO" sz="1300" err="1"/>
              <a:t>chapters</a:t>
            </a:r>
            <a:r>
              <a:rPr lang="nb-NO" sz="1300"/>
              <a:t> </a:t>
            </a:r>
            <a:r>
              <a:rPr lang="nb-NO" sz="1300" err="1"/>
              <a:t>are</a:t>
            </a:r>
            <a:r>
              <a:rPr lang="nb-NO" sz="1300"/>
              <a:t> </a:t>
            </a:r>
            <a:r>
              <a:rPr lang="nb-NO" sz="1300" err="1"/>
              <a:t>the</a:t>
            </a:r>
            <a:r>
              <a:rPr lang="nb-NO" sz="1300"/>
              <a:t> </a:t>
            </a:r>
            <a:r>
              <a:rPr lang="nb-NO" sz="1300" err="1"/>
              <a:t>slowest</a:t>
            </a:r>
            <a:r>
              <a:rPr lang="nb-NO" sz="1300"/>
              <a:t> to be </a:t>
            </a:r>
            <a:r>
              <a:rPr lang="nb-NO" sz="1300" err="1"/>
              <a:t>written</a:t>
            </a:r>
            <a:r>
              <a:rPr lang="nb-NO" sz="1300"/>
              <a:t> (</a:t>
            </a:r>
            <a:r>
              <a:rPr lang="nb-NO" sz="1300" err="1"/>
              <a:t>because</a:t>
            </a:r>
            <a:r>
              <a:rPr lang="nb-NO" sz="1300"/>
              <a:t> </a:t>
            </a:r>
            <a:r>
              <a:rPr lang="nb-NO" sz="1300" err="1"/>
              <a:t>of</a:t>
            </a:r>
            <a:r>
              <a:rPr lang="nb-NO" sz="1300"/>
              <a:t> </a:t>
            </a:r>
            <a:r>
              <a:rPr lang="nb-NO" sz="1300" err="1"/>
              <a:t>citations</a:t>
            </a:r>
            <a:r>
              <a:rPr lang="nb-NO" sz="1300"/>
              <a:t>)</a:t>
            </a:r>
          </a:p>
          <a:p>
            <a:pPr>
              <a:lnSpc>
                <a:spcPct val="100000"/>
              </a:lnSpc>
            </a:pPr>
            <a:r>
              <a:rPr lang="nb-NO" sz="1300"/>
              <a:t>I </a:t>
            </a:r>
            <a:r>
              <a:rPr lang="nb-NO" sz="1300" err="1"/>
              <a:t>also</a:t>
            </a:r>
            <a:r>
              <a:rPr lang="nb-NO" sz="1300"/>
              <a:t> used a </a:t>
            </a:r>
            <a:r>
              <a:rPr lang="nb-NO" sz="1300" err="1"/>
              <a:t>significant</a:t>
            </a:r>
            <a:r>
              <a:rPr lang="nb-NO" sz="1300"/>
              <a:t> </a:t>
            </a:r>
            <a:r>
              <a:rPr lang="nb-NO" sz="1300" err="1"/>
              <a:t>amount</a:t>
            </a:r>
            <a:r>
              <a:rPr lang="nb-NO" sz="1300"/>
              <a:t> </a:t>
            </a:r>
            <a:r>
              <a:rPr lang="nb-NO" sz="1300" err="1"/>
              <a:t>of</a:t>
            </a:r>
            <a:r>
              <a:rPr lang="nb-NO" sz="1300"/>
              <a:t> time to </a:t>
            </a:r>
            <a:r>
              <a:rPr lang="nb-NO" sz="1300" err="1"/>
              <a:t>read</a:t>
            </a:r>
            <a:r>
              <a:rPr lang="nb-NO" sz="1300"/>
              <a:t> in </a:t>
            </a:r>
            <a:r>
              <a:rPr lang="nb-NO" sz="1300" err="1"/>
              <a:t>the</a:t>
            </a:r>
            <a:r>
              <a:rPr lang="nb-NO" sz="1300"/>
              <a:t> </a:t>
            </a:r>
            <a:r>
              <a:rPr lang="nb-NO" sz="1300" err="1"/>
              <a:t>source</a:t>
            </a:r>
            <a:r>
              <a:rPr lang="nb-NO" sz="1300"/>
              <a:t> so </a:t>
            </a:r>
            <a:r>
              <a:rPr lang="nb-NO" sz="1300" err="1"/>
              <a:t>that</a:t>
            </a:r>
            <a:r>
              <a:rPr lang="nb-NO" sz="1300"/>
              <a:t> I </a:t>
            </a:r>
            <a:r>
              <a:rPr lang="nb-NO" sz="1300" err="1"/>
              <a:t>could</a:t>
            </a:r>
            <a:r>
              <a:rPr lang="nb-NO" sz="1300"/>
              <a:t> </a:t>
            </a:r>
            <a:r>
              <a:rPr lang="nb-NO" sz="1300" err="1"/>
              <a:t>quality</a:t>
            </a:r>
            <a:r>
              <a:rPr lang="nb-NO" sz="1300"/>
              <a:t> </a:t>
            </a:r>
            <a:r>
              <a:rPr lang="nb-NO" sz="1300" err="1"/>
              <a:t>check</a:t>
            </a:r>
            <a:r>
              <a:rPr lang="nb-NO" sz="1300"/>
              <a:t> my </a:t>
            </a:r>
            <a:r>
              <a:rPr lang="nb-NO" sz="1300" err="1"/>
              <a:t>undersstandings</a:t>
            </a:r>
            <a:r>
              <a:rPr lang="nb-NO" sz="1300"/>
              <a:t> + have a </a:t>
            </a:r>
            <a:r>
              <a:rPr lang="nb-NO" sz="1300" err="1"/>
              <a:t>citation</a:t>
            </a:r>
            <a:r>
              <a:rPr lang="nb-NO" sz="1300"/>
              <a:t> to </a:t>
            </a:r>
            <a:r>
              <a:rPr lang="nb-NO" sz="1300" err="1"/>
              <a:t>the</a:t>
            </a:r>
            <a:r>
              <a:rPr lang="nb-NO" sz="1300"/>
              <a:t> </a:t>
            </a:r>
            <a:r>
              <a:rPr lang="nb-NO" sz="1300" err="1"/>
              <a:t>correct</a:t>
            </a:r>
            <a:r>
              <a:rPr lang="nb-NO" sz="1300"/>
              <a:t> </a:t>
            </a:r>
            <a:r>
              <a:rPr lang="nb-NO" sz="1300" err="1"/>
              <a:t>place</a:t>
            </a:r>
            <a:endParaRPr lang="nb-NO" sz="1300"/>
          </a:p>
          <a:p>
            <a:pPr lvl="1">
              <a:lnSpc>
                <a:spcPct val="100000"/>
              </a:lnSpc>
            </a:pPr>
            <a:r>
              <a:rPr lang="nb-NO" sz="1300"/>
              <a:t>Machine Learning – Tom Mitchell</a:t>
            </a:r>
          </a:p>
          <a:p>
            <a:pPr lvl="1">
              <a:lnSpc>
                <a:spcPct val="100000"/>
              </a:lnSpc>
            </a:pPr>
            <a:r>
              <a:rPr lang="nb-NO" sz="1300" err="1"/>
              <a:t>Seismic</a:t>
            </a:r>
            <a:r>
              <a:rPr lang="nb-NO" sz="1300"/>
              <a:t> Data Analysis – </a:t>
            </a:r>
            <a:r>
              <a:rPr lang="nb-NO" sz="1300" err="1"/>
              <a:t>Özdogan</a:t>
            </a:r>
            <a:r>
              <a:rPr lang="nb-NO" sz="1300"/>
              <a:t> Yilmaz</a:t>
            </a:r>
          </a:p>
          <a:p>
            <a:pPr lvl="1">
              <a:lnSpc>
                <a:spcPct val="100000"/>
              </a:lnSpc>
            </a:pPr>
            <a:r>
              <a:rPr lang="nb-NO" sz="1300" i="1" err="1"/>
              <a:t>Geophysics</a:t>
            </a:r>
            <a:r>
              <a:rPr lang="nb-NO" sz="1300" i="1"/>
              <a:t> </a:t>
            </a:r>
            <a:r>
              <a:rPr lang="nb-NO" sz="1300" i="1" err="1"/>
              <a:t>of</a:t>
            </a:r>
            <a:r>
              <a:rPr lang="nb-NO" sz="1300" i="1"/>
              <a:t> </a:t>
            </a:r>
            <a:r>
              <a:rPr lang="nb-NO" sz="1300" i="1" err="1"/>
              <a:t>Reservoir</a:t>
            </a:r>
            <a:r>
              <a:rPr lang="nb-NO" sz="1300" i="1"/>
              <a:t> and </a:t>
            </a:r>
            <a:r>
              <a:rPr lang="nb-NO" sz="1300" i="1" err="1"/>
              <a:t>Civil</a:t>
            </a:r>
            <a:r>
              <a:rPr lang="nb-NO" sz="1300" i="1"/>
              <a:t> </a:t>
            </a:r>
            <a:r>
              <a:rPr lang="nb-NO" sz="1300" i="1" err="1"/>
              <a:t>engineering</a:t>
            </a:r>
            <a:r>
              <a:rPr lang="nb-NO" sz="1300" i="1"/>
              <a:t> – Mari et al. </a:t>
            </a:r>
          </a:p>
          <a:p>
            <a:pPr>
              <a:lnSpc>
                <a:spcPct val="100000"/>
              </a:lnSpc>
            </a:pPr>
            <a:r>
              <a:rPr lang="nb-NO" sz="1300"/>
              <a:t>I have 6 </a:t>
            </a:r>
            <a:r>
              <a:rPr lang="nb-NO" sz="1300" err="1"/>
              <a:t>pages</a:t>
            </a:r>
            <a:r>
              <a:rPr lang="nb-NO" sz="1300"/>
              <a:t> </a:t>
            </a:r>
            <a:r>
              <a:rPr lang="nb-NO" sz="1300" err="1"/>
              <a:t>of</a:t>
            </a:r>
            <a:r>
              <a:rPr lang="nb-NO" sz="1300"/>
              <a:t> </a:t>
            </a:r>
            <a:r>
              <a:rPr lang="nb-NO" sz="1300" err="1"/>
              <a:t>densely</a:t>
            </a:r>
            <a:r>
              <a:rPr lang="nb-NO" sz="1300"/>
              <a:t> </a:t>
            </a:r>
            <a:r>
              <a:rPr lang="nb-NO" sz="1300" err="1"/>
              <a:t>packed</a:t>
            </a:r>
            <a:r>
              <a:rPr lang="nb-NO" sz="1300"/>
              <a:t> </a:t>
            </a:r>
            <a:r>
              <a:rPr lang="nb-NO" sz="1300" err="1"/>
              <a:t>text</a:t>
            </a:r>
            <a:r>
              <a:rPr lang="nb-NO" sz="1300"/>
              <a:t> </a:t>
            </a:r>
            <a:r>
              <a:rPr lang="nb-NO" sz="1300" err="1"/>
              <a:t>written</a:t>
            </a:r>
            <a:endParaRPr lang="nb-NO" sz="1300"/>
          </a:p>
          <a:p>
            <a:pPr>
              <a:lnSpc>
                <a:spcPct val="100000"/>
              </a:lnSpc>
            </a:pPr>
            <a:endParaRPr lang="en-GB" sz="1300"/>
          </a:p>
        </p:txBody>
      </p:sp>
      <p:pic>
        <p:nvPicPr>
          <p:cNvPr id="4" name="Picture 3">
            <a:extLst>
              <a:ext uri="{FF2B5EF4-FFF2-40B4-BE49-F238E27FC236}">
                <a16:creationId xmlns:a16="http://schemas.microsoft.com/office/drawing/2014/main" id="{9846284E-927C-49C4-92B7-E2EC69E8E049}"/>
              </a:ext>
            </a:extLst>
          </p:cNvPr>
          <p:cNvPicPr>
            <a:picLocks noChangeAspect="1"/>
          </p:cNvPicPr>
          <p:nvPr/>
        </p:nvPicPr>
        <p:blipFill rotWithShape="1">
          <a:blip r:embed="rId3"/>
          <a:srcRect l="26794" r="29042" b="-1"/>
          <a:stretch/>
        </p:blipFill>
        <p:spPr>
          <a:xfrm>
            <a:off x="7620351" y="10"/>
            <a:ext cx="4571649" cy="6857990"/>
          </a:xfrm>
          <a:prstGeom prst="rect">
            <a:avLst/>
          </a:prstGeom>
        </p:spPr>
      </p:pic>
      <p:pic>
        <p:nvPicPr>
          <p:cNvPr id="11" name="Picture 10">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spTree>
    <p:extLst>
      <p:ext uri="{BB962C8B-B14F-4D97-AF65-F5344CB8AC3E}">
        <p14:creationId xmlns:p14="http://schemas.microsoft.com/office/powerpoint/2010/main" val="333625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FF486E2F-D0C1-4083-88AE-1015B8F6E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7F5504-E6B8-497A-A784-CEE54A06529F}"/>
              </a:ext>
            </a:extLst>
          </p:cNvPr>
          <p:cNvSpPr>
            <a:spLocks noGrp="1"/>
          </p:cNvSpPr>
          <p:nvPr>
            <p:ph type="title"/>
          </p:nvPr>
        </p:nvSpPr>
        <p:spPr>
          <a:xfrm>
            <a:off x="913795" y="609600"/>
            <a:ext cx="10353762" cy="1257300"/>
          </a:xfrm>
        </p:spPr>
        <p:txBody>
          <a:bodyPr>
            <a:normAutofit/>
          </a:bodyPr>
          <a:lstStyle/>
          <a:p>
            <a:r>
              <a:rPr lang="nb-NO" dirty="0" err="1"/>
              <a:t>Trashcan</a:t>
            </a:r>
            <a:endParaRPr lang="en-GB" dirty="0"/>
          </a:p>
        </p:txBody>
      </p:sp>
      <p:sp>
        <p:nvSpPr>
          <p:cNvPr id="3" name="Content Placeholder 2">
            <a:extLst>
              <a:ext uri="{FF2B5EF4-FFF2-40B4-BE49-F238E27FC236}">
                <a16:creationId xmlns:a16="http://schemas.microsoft.com/office/drawing/2014/main" id="{F884C68F-2244-41DC-9B9F-3A35B233555D}"/>
              </a:ext>
            </a:extLst>
          </p:cNvPr>
          <p:cNvSpPr>
            <a:spLocks noGrp="1"/>
          </p:cNvSpPr>
          <p:nvPr>
            <p:ph idx="1"/>
          </p:nvPr>
        </p:nvSpPr>
        <p:spPr>
          <a:xfrm>
            <a:off x="913795" y="2132822"/>
            <a:ext cx="5546272" cy="3658378"/>
          </a:xfrm>
        </p:spPr>
        <p:txBody>
          <a:bodyPr anchor="ctr">
            <a:normAutofit/>
          </a:bodyPr>
          <a:lstStyle/>
          <a:p>
            <a:pPr>
              <a:lnSpc>
                <a:spcPct val="100000"/>
              </a:lnSpc>
            </a:pPr>
            <a:r>
              <a:rPr lang="nb-NO" sz="1400"/>
              <a:t>Transfer </a:t>
            </a:r>
            <a:r>
              <a:rPr lang="nb-NO" sz="1400" err="1"/>
              <a:t>learning</a:t>
            </a:r>
            <a:r>
              <a:rPr lang="nb-NO" sz="1400"/>
              <a:t> – I still have not done </a:t>
            </a:r>
            <a:r>
              <a:rPr lang="nb-NO" sz="1400" err="1"/>
              <a:t>any</a:t>
            </a:r>
            <a:r>
              <a:rPr lang="nb-NO" sz="1400"/>
              <a:t> </a:t>
            </a:r>
            <a:r>
              <a:rPr lang="nb-NO" sz="1400" err="1"/>
              <a:t>of</a:t>
            </a:r>
            <a:r>
              <a:rPr lang="nb-NO" sz="1400"/>
              <a:t> </a:t>
            </a:r>
            <a:r>
              <a:rPr lang="nb-NO" sz="1400" err="1"/>
              <a:t>this</a:t>
            </a:r>
            <a:r>
              <a:rPr lang="nb-NO" sz="1400"/>
              <a:t>. May relegate to </a:t>
            </a:r>
            <a:r>
              <a:rPr lang="nb-NO" sz="1400" err="1"/>
              <a:t>proposed</a:t>
            </a:r>
            <a:r>
              <a:rPr lang="nb-NO" sz="1400"/>
              <a:t> </a:t>
            </a:r>
            <a:r>
              <a:rPr lang="nb-NO" sz="1400" err="1"/>
              <a:t>continued</a:t>
            </a:r>
            <a:r>
              <a:rPr lang="nb-NO" sz="1400"/>
              <a:t> </a:t>
            </a:r>
            <a:r>
              <a:rPr lang="nb-NO" sz="1400" err="1"/>
              <a:t>work</a:t>
            </a:r>
            <a:r>
              <a:rPr lang="nb-NO" sz="1400"/>
              <a:t>.</a:t>
            </a:r>
          </a:p>
          <a:p>
            <a:pPr lvl="1">
              <a:lnSpc>
                <a:spcPct val="100000"/>
              </a:lnSpc>
            </a:pPr>
            <a:r>
              <a:rPr lang="nb-NO" sz="1400" err="1"/>
              <a:t>Synthetic</a:t>
            </a:r>
            <a:r>
              <a:rPr lang="nb-NO" sz="1400"/>
              <a:t> data is in time </a:t>
            </a:r>
            <a:r>
              <a:rPr lang="nb-NO" sz="1400" err="1"/>
              <a:t>domain</a:t>
            </a:r>
            <a:r>
              <a:rPr lang="nb-NO" sz="1400"/>
              <a:t>. CPT is in </a:t>
            </a:r>
            <a:r>
              <a:rPr lang="nb-NO" sz="1400" err="1"/>
              <a:t>depth</a:t>
            </a:r>
            <a:r>
              <a:rPr lang="nb-NO" sz="1400"/>
              <a:t> </a:t>
            </a:r>
            <a:r>
              <a:rPr lang="nb-NO" sz="1400" err="1"/>
              <a:t>domain</a:t>
            </a:r>
            <a:endParaRPr lang="nb-NO" sz="1400"/>
          </a:p>
          <a:p>
            <a:pPr>
              <a:lnSpc>
                <a:spcPct val="100000"/>
              </a:lnSpc>
            </a:pPr>
            <a:r>
              <a:rPr lang="nb-NO" sz="1400" err="1"/>
              <a:t>Multitask</a:t>
            </a:r>
            <a:r>
              <a:rPr lang="nb-NO" sz="1400"/>
              <a:t> </a:t>
            </a:r>
            <a:r>
              <a:rPr lang="nb-NO" sz="1400" err="1"/>
              <a:t>learning</a:t>
            </a:r>
            <a:r>
              <a:rPr lang="nb-NO" sz="1400"/>
              <a:t>?</a:t>
            </a:r>
          </a:p>
          <a:p>
            <a:pPr lvl="1">
              <a:lnSpc>
                <a:spcPct val="100000"/>
              </a:lnSpc>
            </a:pPr>
            <a:r>
              <a:rPr lang="nb-NO" sz="1400"/>
              <a:t>The </a:t>
            </a:r>
            <a:r>
              <a:rPr lang="nb-NO" sz="1400" err="1"/>
              <a:t>seismic</a:t>
            </a:r>
            <a:r>
              <a:rPr lang="nb-NO" sz="1400"/>
              <a:t> has a </a:t>
            </a:r>
            <a:r>
              <a:rPr lang="nb-NO" sz="1400" err="1"/>
              <a:t>much</a:t>
            </a:r>
            <a:r>
              <a:rPr lang="nb-NO" sz="1400"/>
              <a:t> more «</a:t>
            </a:r>
            <a:r>
              <a:rPr lang="nb-NO" sz="1400" err="1"/>
              <a:t>wavy</a:t>
            </a:r>
            <a:r>
              <a:rPr lang="nb-NO" sz="1400"/>
              <a:t>» nature </a:t>
            </a:r>
            <a:r>
              <a:rPr lang="nb-NO" sz="1400" err="1"/>
              <a:t>than</a:t>
            </a:r>
            <a:r>
              <a:rPr lang="nb-NO" sz="1400"/>
              <a:t> </a:t>
            </a:r>
            <a:r>
              <a:rPr lang="nb-NO" sz="1400" err="1"/>
              <a:t>the</a:t>
            </a:r>
            <a:r>
              <a:rPr lang="nb-NO" sz="1400"/>
              <a:t> AI, </a:t>
            </a:r>
            <a:r>
              <a:rPr lang="nb-NO" sz="1400" err="1"/>
              <a:t>might</a:t>
            </a:r>
            <a:r>
              <a:rPr lang="nb-NO" sz="1400"/>
              <a:t> be </a:t>
            </a:r>
            <a:r>
              <a:rPr lang="nb-NO" sz="1400" err="1"/>
              <a:t>harder</a:t>
            </a:r>
            <a:r>
              <a:rPr lang="nb-NO" sz="1400"/>
              <a:t> to </a:t>
            </a:r>
            <a:r>
              <a:rPr lang="nb-NO" sz="1400" err="1"/>
              <a:t>create</a:t>
            </a:r>
            <a:r>
              <a:rPr lang="nb-NO" sz="1400"/>
              <a:t> </a:t>
            </a:r>
            <a:r>
              <a:rPr lang="nb-NO" sz="1400" err="1"/>
              <a:t>meaningful</a:t>
            </a:r>
            <a:r>
              <a:rPr lang="nb-NO" sz="1400"/>
              <a:t> </a:t>
            </a:r>
            <a:r>
              <a:rPr lang="nb-NO" sz="1400" err="1"/>
              <a:t>abstractions</a:t>
            </a:r>
            <a:r>
              <a:rPr lang="nb-NO" sz="1400"/>
              <a:t> for </a:t>
            </a:r>
            <a:r>
              <a:rPr lang="nb-NO" sz="1400" err="1"/>
              <a:t>the</a:t>
            </a:r>
            <a:r>
              <a:rPr lang="nb-NO" sz="1400"/>
              <a:t> </a:t>
            </a:r>
            <a:r>
              <a:rPr lang="nb-NO" sz="1400" err="1"/>
              <a:t>network</a:t>
            </a:r>
            <a:r>
              <a:rPr lang="nb-NO" sz="1400"/>
              <a:t>. If I </a:t>
            </a:r>
            <a:r>
              <a:rPr lang="nb-NO" sz="1400" err="1"/>
              <a:t>trash</a:t>
            </a:r>
            <a:r>
              <a:rPr lang="nb-NO" sz="1400"/>
              <a:t> it, </a:t>
            </a:r>
            <a:r>
              <a:rPr lang="nb-NO" sz="1400" err="1"/>
              <a:t>should</a:t>
            </a:r>
            <a:r>
              <a:rPr lang="nb-NO" sz="1400"/>
              <a:t> I report </a:t>
            </a:r>
            <a:r>
              <a:rPr lang="nb-NO" sz="1400" err="1"/>
              <a:t>on</a:t>
            </a:r>
            <a:r>
              <a:rPr lang="nb-NO" sz="1400"/>
              <a:t> it at all? </a:t>
            </a:r>
            <a:r>
              <a:rPr lang="nb-NO" sz="1400" err="1"/>
              <a:t>Would</a:t>
            </a:r>
            <a:r>
              <a:rPr lang="nb-NO" sz="1400"/>
              <a:t> </a:t>
            </a:r>
            <a:r>
              <a:rPr lang="nb-NO" sz="1400" err="1"/>
              <a:t>require</a:t>
            </a:r>
            <a:r>
              <a:rPr lang="nb-NO" sz="1400"/>
              <a:t> </a:t>
            </a:r>
            <a:r>
              <a:rPr lang="nb-NO" sz="1400" err="1"/>
              <a:t>addition</a:t>
            </a:r>
            <a:r>
              <a:rPr lang="nb-NO" sz="1400"/>
              <a:t> to </a:t>
            </a:r>
            <a:r>
              <a:rPr lang="nb-NO" sz="1400" err="1"/>
              <a:t>theory</a:t>
            </a:r>
            <a:r>
              <a:rPr lang="nb-NO" sz="1400"/>
              <a:t> </a:t>
            </a:r>
            <a:r>
              <a:rPr lang="nb-NO" sz="1400" err="1"/>
              <a:t>chapter</a:t>
            </a:r>
            <a:endParaRPr lang="nb-NO" sz="1400"/>
          </a:p>
          <a:p>
            <a:pPr>
              <a:lnSpc>
                <a:spcPct val="100000"/>
              </a:lnSpc>
            </a:pPr>
            <a:r>
              <a:rPr lang="nb-NO" sz="1400"/>
              <a:t>2D?</a:t>
            </a:r>
          </a:p>
          <a:p>
            <a:pPr lvl="1">
              <a:lnSpc>
                <a:spcPct val="100000"/>
              </a:lnSpc>
            </a:pPr>
            <a:r>
              <a:rPr lang="nb-NO" sz="1400" err="1"/>
              <a:t>Padding</a:t>
            </a:r>
            <a:r>
              <a:rPr lang="nb-NO" sz="1400"/>
              <a:t> </a:t>
            </a:r>
            <a:r>
              <a:rPr lang="nb-NO" sz="1400" err="1"/>
              <a:t>issue</a:t>
            </a:r>
            <a:r>
              <a:rPr lang="nb-NO" sz="1400"/>
              <a:t>. Not sure </a:t>
            </a:r>
            <a:r>
              <a:rPr lang="nb-NO" sz="1400" err="1"/>
              <a:t>what</a:t>
            </a:r>
            <a:r>
              <a:rPr lang="nb-NO" sz="1400"/>
              <a:t> </a:t>
            </a:r>
            <a:r>
              <a:rPr lang="nb-NO" sz="1400" err="1"/>
              <a:t>mustafa</a:t>
            </a:r>
            <a:r>
              <a:rPr lang="nb-NO" sz="1400"/>
              <a:t> </a:t>
            </a:r>
            <a:r>
              <a:rPr lang="nb-NO" sz="1400" err="1"/>
              <a:t>did</a:t>
            </a:r>
            <a:r>
              <a:rPr lang="nb-NO" sz="1400"/>
              <a:t> for </a:t>
            </a:r>
            <a:r>
              <a:rPr lang="nb-NO" sz="1400" err="1"/>
              <a:t>this</a:t>
            </a:r>
            <a:r>
              <a:rPr lang="nb-NO" sz="1400"/>
              <a:t>, </a:t>
            </a:r>
            <a:r>
              <a:rPr lang="nb-NO" sz="1400" err="1"/>
              <a:t>but</a:t>
            </a:r>
            <a:r>
              <a:rPr lang="nb-NO" sz="1400"/>
              <a:t> It </a:t>
            </a:r>
            <a:r>
              <a:rPr lang="nb-NO" sz="1400" err="1"/>
              <a:t>does</a:t>
            </a:r>
            <a:r>
              <a:rPr lang="nb-NO" sz="1400"/>
              <a:t> not </a:t>
            </a:r>
            <a:r>
              <a:rPr lang="nb-NO" sz="1400" err="1"/>
              <a:t>seem</a:t>
            </a:r>
            <a:r>
              <a:rPr lang="nb-NO" sz="1400"/>
              <a:t> like </a:t>
            </a:r>
            <a:r>
              <a:rPr lang="nb-NO" sz="1400" err="1"/>
              <a:t>he</a:t>
            </a:r>
            <a:r>
              <a:rPr lang="nb-NO" sz="1400"/>
              <a:t> </a:t>
            </a:r>
            <a:r>
              <a:rPr lang="nb-NO" sz="1400" err="1"/>
              <a:t>encountered</a:t>
            </a:r>
            <a:r>
              <a:rPr lang="nb-NO" sz="1400"/>
              <a:t> </a:t>
            </a:r>
            <a:r>
              <a:rPr lang="nb-NO" sz="1400" err="1"/>
              <a:t>any</a:t>
            </a:r>
            <a:r>
              <a:rPr lang="nb-NO" sz="1400"/>
              <a:t> </a:t>
            </a:r>
            <a:r>
              <a:rPr lang="nb-NO" sz="1400" err="1"/>
              <a:t>issues</a:t>
            </a:r>
            <a:r>
              <a:rPr lang="nb-NO" sz="1400"/>
              <a:t> </a:t>
            </a:r>
            <a:r>
              <a:rPr lang="nb-NO" sz="1400" err="1"/>
              <a:t>with</a:t>
            </a:r>
            <a:r>
              <a:rPr lang="nb-NO" sz="1400"/>
              <a:t> it. </a:t>
            </a:r>
            <a:endParaRPr lang="en-GB" sz="1400"/>
          </a:p>
        </p:txBody>
      </p:sp>
      <p:pic>
        <p:nvPicPr>
          <p:cNvPr id="14" name="Picture 10">
            <a:extLst>
              <a:ext uri="{FF2B5EF4-FFF2-40B4-BE49-F238E27FC236}">
                <a16:creationId xmlns:a16="http://schemas.microsoft.com/office/drawing/2014/main" id="{AD661026-DE64-47F1-9F88-0847B5FB35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934200" y="1998132"/>
            <a:ext cx="4333632" cy="3521077"/>
          </a:xfrm>
          <a:prstGeom prst="rect">
            <a:avLst/>
          </a:prstGeom>
        </p:spPr>
      </p:pic>
      <p:pic>
        <p:nvPicPr>
          <p:cNvPr id="4" name="Picture 3">
            <a:extLst>
              <a:ext uri="{FF2B5EF4-FFF2-40B4-BE49-F238E27FC236}">
                <a16:creationId xmlns:a16="http://schemas.microsoft.com/office/drawing/2014/main" id="{956D539A-AA84-43D5-B750-68651A641620}"/>
              </a:ext>
            </a:extLst>
          </p:cNvPr>
          <p:cNvPicPr>
            <a:picLocks noChangeAspect="1"/>
          </p:cNvPicPr>
          <p:nvPr/>
        </p:nvPicPr>
        <p:blipFill rotWithShape="1">
          <a:blip r:embed="rId4"/>
          <a:srcRect r="16705" b="-2"/>
          <a:stretch/>
        </p:blipFill>
        <p:spPr>
          <a:xfrm>
            <a:off x="7066560" y="2132822"/>
            <a:ext cx="4065464" cy="3258006"/>
          </a:xfrm>
          <a:prstGeom prst="rect">
            <a:avLst/>
          </a:prstGeom>
        </p:spPr>
      </p:pic>
    </p:spTree>
    <p:extLst>
      <p:ext uri="{BB962C8B-B14F-4D97-AF65-F5344CB8AC3E}">
        <p14:creationId xmlns:p14="http://schemas.microsoft.com/office/powerpoint/2010/main" val="2779663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66CDA4A-6CAA-4FED-A424-FF9D363E93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9B0DB875-49E3-4B9D-8AAE-D81A127B66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pic>
        <p:nvPicPr>
          <p:cNvPr id="7" name="Picture 6" descr="Background pattern&#10;&#10;Description automatically generated">
            <a:extLst>
              <a:ext uri="{FF2B5EF4-FFF2-40B4-BE49-F238E27FC236}">
                <a16:creationId xmlns:a16="http://schemas.microsoft.com/office/drawing/2014/main" id="{5DB0A413-D622-4B65-B368-DD25797486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185" y="691096"/>
            <a:ext cx="4706112" cy="3529584"/>
          </a:xfrm>
          <a:prstGeom prst="rect">
            <a:avLst/>
          </a:prstGeom>
        </p:spPr>
      </p:pic>
      <p:pic>
        <p:nvPicPr>
          <p:cNvPr id="5" name="Content Placeholder 4" descr="A picture containing text&#10;&#10;Description automatically generated">
            <a:extLst>
              <a:ext uri="{FF2B5EF4-FFF2-40B4-BE49-F238E27FC236}">
                <a16:creationId xmlns:a16="http://schemas.microsoft.com/office/drawing/2014/main" id="{4C865F84-4715-4CC1-A204-61CB019312B3}"/>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6285334" y="695008"/>
            <a:ext cx="4700894" cy="3525671"/>
          </a:xfrm>
          <a:prstGeom prst="rect">
            <a:avLst/>
          </a:prstGeom>
        </p:spPr>
      </p:pic>
      <p:sp>
        <p:nvSpPr>
          <p:cNvPr id="8" name="TextBox 7">
            <a:extLst>
              <a:ext uri="{FF2B5EF4-FFF2-40B4-BE49-F238E27FC236}">
                <a16:creationId xmlns:a16="http://schemas.microsoft.com/office/drawing/2014/main" id="{1C351311-5F9E-4ED3-9062-903533DB7003}"/>
              </a:ext>
            </a:extLst>
          </p:cNvPr>
          <p:cNvSpPr txBox="1"/>
          <p:nvPr/>
        </p:nvSpPr>
        <p:spPr>
          <a:xfrm>
            <a:off x="1013882" y="4364613"/>
            <a:ext cx="5082117" cy="2031325"/>
          </a:xfrm>
          <a:prstGeom prst="rect">
            <a:avLst/>
          </a:prstGeom>
          <a:noFill/>
        </p:spPr>
        <p:txBody>
          <a:bodyPr wrap="square" rtlCol="0">
            <a:spAutoFit/>
          </a:bodyPr>
          <a:lstStyle/>
          <a:p>
            <a:r>
              <a:rPr lang="nb-NO" dirty="0"/>
              <a:t>ADX/0:</a:t>
            </a:r>
          </a:p>
          <a:p>
            <a:r>
              <a:rPr lang="nb-NO" dirty="0" err="1"/>
              <a:t>nb_filters</a:t>
            </a:r>
            <a:r>
              <a:rPr lang="nb-NO" dirty="0"/>
              <a:t> 	= 12</a:t>
            </a:r>
          </a:p>
          <a:p>
            <a:r>
              <a:rPr lang="nb-NO" dirty="0" err="1"/>
              <a:t>kernel_size</a:t>
            </a:r>
            <a:r>
              <a:rPr lang="nb-NO" dirty="0"/>
              <a:t> 	= (3, 5)</a:t>
            </a:r>
          </a:p>
          <a:p>
            <a:r>
              <a:rPr lang="nb-NO" dirty="0" err="1"/>
              <a:t>group_traces</a:t>
            </a:r>
            <a:r>
              <a:rPr lang="nb-NO" dirty="0"/>
              <a:t> 	= 7</a:t>
            </a:r>
          </a:p>
          <a:p>
            <a:r>
              <a:rPr lang="nb-NO" dirty="0" err="1"/>
              <a:t>tcn_stacks</a:t>
            </a:r>
            <a:r>
              <a:rPr lang="nb-NO" dirty="0"/>
              <a:t> 	= 1</a:t>
            </a:r>
          </a:p>
          <a:p>
            <a:r>
              <a:rPr lang="nb-NO" dirty="0" err="1"/>
              <a:t>reg_stacks</a:t>
            </a:r>
            <a:r>
              <a:rPr lang="nb-NO" dirty="0"/>
              <a:t> 	= 3</a:t>
            </a:r>
          </a:p>
          <a:p>
            <a:r>
              <a:rPr lang="nb-NO" dirty="0" err="1"/>
              <a:t>epochs</a:t>
            </a:r>
            <a:r>
              <a:rPr lang="nb-NO" dirty="0"/>
              <a:t> 		= 125</a:t>
            </a:r>
            <a:endParaRPr lang="en-GB" dirty="0"/>
          </a:p>
        </p:txBody>
      </p:sp>
      <p:sp>
        <p:nvSpPr>
          <p:cNvPr id="11" name="TextBox 10">
            <a:extLst>
              <a:ext uri="{FF2B5EF4-FFF2-40B4-BE49-F238E27FC236}">
                <a16:creationId xmlns:a16="http://schemas.microsoft.com/office/drawing/2014/main" id="{60617746-BB47-4540-AB49-2DD95966DA3B}"/>
              </a:ext>
            </a:extLst>
          </p:cNvPr>
          <p:cNvSpPr txBox="1"/>
          <p:nvPr/>
        </p:nvSpPr>
        <p:spPr>
          <a:xfrm>
            <a:off x="6096001" y="4408666"/>
            <a:ext cx="5082117" cy="2031325"/>
          </a:xfrm>
          <a:prstGeom prst="rect">
            <a:avLst/>
          </a:prstGeom>
          <a:noFill/>
        </p:spPr>
        <p:txBody>
          <a:bodyPr wrap="square" rtlCol="0">
            <a:spAutoFit/>
          </a:bodyPr>
          <a:lstStyle/>
          <a:p>
            <a:r>
              <a:rPr lang="nb-NO" dirty="0"/>
              <a:t>ADX/1:</a:t>
            </a:r>
          </a:p>
          <a:p>
            <a:r>
              <a:rPr lang="nb-NO" dirty="0" err="1"/>
              <a:t>nb_filters</a:t>
            </a:r>
            <a:r>
              <a:rPr lang="nb-NO" dirty="0"/>
              <a:t> 	= 8</a:t>
            </a:r>
          </a:p>
          <a:p>
            <a:r>
              <a:rPr lang="nb-NO" dirty="0" err="1"/>
              <a:t>kernel_size</a:t>
            </a:r>
            <a:r>
              <a:rPr lang="nb-NO" dirty="0"/>
              <a:t> 	= (3, 5)</a:t>
            </a:r>
          </a:p>
          <a:p>
            <a:r>
              <a:rPr lang="nb-NO" dirty="0" err="1"/>
              <a:t>group_traces</a:t>
            </a:r>
            <a:r>
              <a:rPr lang="nb-NO" dirty="0"/>
              <a:t> 	= 7</a:t>
            </a:r>
          </a:p>
          <a:p>
            <a:r>
              <a:rPr lang="nb-NO" dirty="0" err="1"/>
              <a:t>tcn_stacks</a:t>
            </a:r>
            <a:r>
              <a:rPr lang="nb-NO" dirty="0"/>
              <a:t> 	= 1</a:t>
            </a:r>
          </a:p>
          <a:p>
            <a:r>
              <a:rPr lang="nb-NO" dirty="0" err="1"/>
              <a:t>reg_stacks</a:t>
            </a:r>
            <a:r>
              <a:rPr lang="nb-NO" dirty="0"/>
              <a:t> 	= 3</a:t>
            </a:r>
          </a:p>
          <a:p>
            <a:r>
              <a:rPr lang="nb-NO" dirty="0" err="1"/>
              <a:t>epochs</a:t>
            </a:r>
            <a:r>
              <a:rPr lang="nb-NO" dirty="0"/>
              <a:t> 		= 117</a:t>
            </a:r>
            <a:endParaRPr lang="en-GB" dirty="0"/>
          </a:p>
        </p:txBody>
      </p:sp>
      <p:cxnSp>
        <p:nvCxnSpPr>
          <p:cNvPr id="10" name="Straight Arrow Connector 9">
            <a:extLst>
              <a:ext uri="{FF2B5EF4-FFF2-40B4-BE49-F238E27FC236}">
                <a16:creationId xmlns:a16="http://schemas.microsoft.com/office/drawing/2014/main" id="{08158785-1BDB-4438-904D-6855AEE5A41D}"/>
              </a:ext>
            </a:extLst>
          </p:cNvPr>
          <p:cNvCxnSpPr>
            <a:cxnSpLocks/>
          </p:cNvCxnSpPr>
          <p:nvPr/>
        </p:nvCxnSpPr>
        <p:spPr>
          <a:xfrm>
            <a:off x="914400" y="547807"/>
            <a:ext cx="409575" cy="909518"/>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15" name="TextBox 14">
            <a:extLst>
              <a:ext uri="{FF2B5EF4-FFF2-40B4-BE49-F238E27FC236}">
                <a16:creationId xmlns:a16="http://schemas.microsoft.com/office/drawing/2014/main" id="{9F13DC07-1E19-4B64-85E0-D192D0D34570}"/>
              </a:ext>
            </a:extLst>
          </p:cNvPr>
          <p:cNvSpPr txBox="1"/>
          <p:nvPr/>
        </p:nvSpPr>
        <p:spPr>
          <a:xfrm>
            <a:off x="390525" y="180975"/>
            <a:ext cx="7772400" cy="369332"/>
          </a:xfrm>
          <a:prstGeom prst="rect">
            <a:avLst/>
          </a:prstGeom>
          <a:noFill/>
        </p:spPr>
        <p:txBody>
          <a:bodyPr wrap="square" rtlCol="0">
            <a:spAutoFit/>
          </a:bodyPr>
          <a:lstStyle/>
          <a:p>
            <a:r>
              <a:rPr lang="nb-NO" dirty="0"/>
              <a:t>Edge </a:t>
            </a:r>
            <a:r>
              <a:rPr lang="nb-NO" dirty="0" err="1"/>
              <a:t>values</a:t>
            </a:r>
            <a:r>
              <a:rPr lang="nb-NO" dirty="0"/>
              <a:t> </a:t>
            </a:r>
            <a:r>
              <a:rPr lang="nb-NO" dirty="0" err="1"/>
              <a:t>are</a:t>
            </a:r>
            <a:r>
              <a:rPr lang="nb-NO" dirty="0"/>
              <a:t> </a:t>
            </a:r>
            <a:r>
              <a:rPr lang="nb-NO" dirty="0" err="1"/>
              <a:t>lower</a:t>
            </a:r>
            <a:r>
              <a:rPr lang="nb-NO" dirty="0"/>
              <a:t>, and longer </a:t>
            </a:r>
            <a:r>
              <a:rPr lang="nb-NO" dirty="0" err="1"/>
              <a:t>running</a:t>
            </a:r>
            <a:r>
              <a:rPr lang="nb-NO" dirty="0"/>
              <a:t> time </a:t>
            </a:r>
            <a:r>
              <a:rPr lang="nb-NO" dirty="0" err="1"/>
              <a:t>seems</a:t>
            </a:r>
            <a:r>
              <a:rPr lang="nb-NO" dirty="0"/>
              <a:t> to </a:t>
            </a:r>
            <a:r>
              <a:rPr lang="nb-NO" dirty="0" err="1"/>
              <a:t>dissipate</a:t>
            </a:r>
            <a:r>
              <a:rPr lang="nb-NO" dirty="0"/>
              <a:t> </a:t>
            </a:r>
            <a:r>
              <a:rPr lang="nb-NO" dirty="0" err="1"/>
              <a:t>the</a:t>
            </a:r>
            <a:r>
              <a:rPr lang="nb-NO" dirty="0"/>
              <a:t> </a:t>
            </a:r>
            <a:r>
              <a:rPr lang="nb-NO" dirty="0" err="1"/>
              <a:t>prediction</a:t>
            </a:r>
            <a:endParaRPr lang="en-GB" dirty="0"/>
          </a:p>
        </p:txBody>
      </p:sp>
    </p:spTree>
    <p:extLst>
      <p:ext uri="{BB962C8B-B14F-4D97-AF65-F5344CB8AC3E}">
        <p14:creationId xmlns:p14="http://schemas.microsoft.com/office/powerpoint/2010/main" val="4044300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A7F5D76-1FEC-470A-B476-70574A89C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F7C7D9-9134-4656-8F2F-01EBBF148FE1}"/>
              </a:ext>
            </a:extLst>
          </p:cNvPr>
          <p:cNvSpPr>
            <a:spLocks noGrp="1"/>
          </p:cNvSpPr>
          <p:nvPr>
            <p:ph type="title"/>
          </p:nvPr>
        </p:nvSpPr>
        <p:spPr>
          <a:xfrm>
            <a:off x="913795" y="609600"/>
            <a:ext cx="10353762" cy="1257300"/>
          </a:xfrm>
        </p:spPr>
        <p:txBody>
          <a:bodyPr>
            <a:normAutofit/>
          </a:bodyPr>
          <a:lstStyle/>
          <a:p>
            <a:r>
              <a:rPr lang="nb-NO" dirty="0"/>
              <a:t>More </a:t>
            </a:r>
            <a:r>
              <a:rPr lang="nb-NO" dirty="0" err="1"/>
              <a:t>variety</a:t>
            </a:r>
            <a:r>
              <a:rPr lang="nb-NO" dirty="0"/>
              <a:t> for </a:t>
            </a:r>
            <a:r>
              <a:rPr lang="nb-NO" dirty="0" err="1"/>
              <a:t>low</a:t>
            </a:r>
            <a:r>
              <a:rPr lang="nb-NO" dirty="0"/>
              <a:t> </a:t>
            </a:r>
            <a:r>
              <a:rPr lang="nb-NO" dirty="0" err="1"/>
              <a:t>epochs</a:t>
            </a:r>
            <a:endParaRPr lang="en-GB" dirty="0"/>
          </a:p>
        </p:txBody>
      </p:sp>
      <p:pic>
        <p:nvPicPr>
          <p:cNvPr id="5" name="Content Placeholder 4" descr="A picture containing text&#10;&#10;Description automatically generated">
            <a:extLst>
              <a:ext uri="{FF2B5EF4-FFF2-40B4-BE49-F238E27FC236}">
                <a16:creationId xmlns:a16="http://schemas.microsoft.com/office/drawing/2014/main" id="{79B8D713-218E-4BDE-8C7B-435CCB156A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3956" y="1866900"/>
            <a:ext cx="6074249" cy="4555686"/>
          </a:xfrm>
          <a:prstGeom prst="rect">
            <a:avLst/>
          </a:prstGeom>
        </p:spPr>
      </p:pic>
      <p:sp>
        <p:nvSpPr>
          <p:cNvPr id="11" name="TextBox 10">
            <a:extLst>
              <a:ext uri="{FF2B5EF4-FFF2-40B4-BE49-F238E27FC236}">
                <a16:creationId xmlns:a16="http://schemas.microsoft.com/office/drawing/2014/main" id="{40C44F4A-17E2-47F1-ADEF-23995D7B0367}"/>
              </a:ext>
            </a:extLst>
          </p:cNvPr>
          <p:cNvSpPr txBox="1"/>
          <p:nvPr/>
        </p:nvSpPr>
        <p:spPr>
          <a:xfrm>
            <a:off x="1059976" y="2237276"/>
            <a:ext cx="5082117" cy="2031325"/>
          </a:xfrm>
          <a:prstGeom prst="rect">
            <a:avLst/>
          </a:prstGeom>
          <a:noFill/>
        </p:spPr>
        <p:txBody>
          <a:bodyPr wrap="square" rtlCol="0">
            <a:spAutoFit/>
          </a:bodyPr>
          <a:lstStyle/>
          <a:p>
            <a:r>
              <a:rPr lang="nb-NO" dirty="0"/>
              <a:t>ADO/0:</a:t>
            </a:r>
          </a:p>
          <a:p>
            <a:r>
              <a:rPr lang="nb-NO" dirty="0" err="1"/>
              <a:t>nb_filters</a:t>
            </a:r>
            <a:r>
              <a:rPr lang="nb-NO" dirty="0"/>
              <a:t> 	= 4</a:t>
            </a:r>
          </a:p>
          <a:p>
            <a:r>
              <a:rPr lang="nb-NO" dirty="0" err="1"/>
              <a:t>kernel_size</a:t>
            </a:r>
            <a:r>
              <a:rPr lang="nb-NO" dirty="0"/>
              <a:t> 	= (4, 4)</a:t>
            </a:r>
          </a:p>
          <a:p>
            <a:r>
              <a:rPr lang="nb-NO" dirty="0" err="1"/>
              <a:t>group_traces</a:t>
            </a:r>
            <a:r>
              <a:rPr lang="nb-NO" dirty="0"/>
              <a:t> 	= 7</a:t>
            </a:r>
          </a:p>
          <a:p>
            <a:r>
              <a:rPr lang="nb-NO" dirty="0" err="1"/>
              <a:t>tcn_stacks</a:t>
            </a:r>
            <a:r>
              <a:rPr lang="nb-NO" dirty="0"/>
              <a:t> 	= 1</a:t>
            </a:r>
          </a:p>
          <a:p>
            <a:r>
              <a:rPr lang="nb-NO" dirty="0" err="1"/>
              <a:t>reg_stacks</a:t>
            </a:r>
            <a:r>
              <a:rPr lang="nb-NO" dirty="0"/>
              <a:t> 	= 3</a:t>
            </a:r>
          </a:p>
          <a:p>
            <a:r>
              <a:rPr lang="nb-NO" dirty="0" err="1"/>
              <a:t>epochs</a:t>
            </a:r>
            <a:r>
              <a:rPr lang="nb-NO" dirty="0"/>
              <a:t> 		= 1</a:t>
            </a:r>
            <a:endParaRPr lang="en-GB" dirty="0"/>
          </a:p>
        </p:txBody>
      </p:sp>
    </p:spTree>
    <p:extLst>
      <p:ext uri="{BB962C8B-B14F-4D97-AF65-F5344CB8AC3E}">
        <p14:creationId xmlns:p14="http://schemas.microsoft.com/office/powerpoint/2010/main" val="2209079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7A414-E241-4726-B56B-77B6B67AAE6A}"/>
              </a:ext>
            </a:extLst>
          </p:cNvPr>
          <p:cNvSpPr>
            <a:spLocks noGrp="1"/>
          </p:cNvSpPr>
          <p:nvPr>
            <p:ph type="title"/>
          </p:nvPr>
        </p:nvSpPr>
        <p:spPr/>
        <p:txBody>
          <a:bodyPr/>
          <a:lstStyle/>
          <a:p>
            <a:r>
              <a:rPr lang="nb-NO" dirty="0" err="1"/>
              <a:t>Padding</a:t>
            </a:r>
            <a:r>
              <a:rPr lang="nb-NO" dirty="0"/>
              <a:t> for 2D</a:t>
            </a:r>
            <a:endParaRPr lang="en-GB" dirty="0"/>
          </a:p>
        </p:txBody>
      </p:sp>
      <p:graphicFrame>
        <p:nvGraphicFramePr>
          <p:cNvPr id="4" name="Table 4">
            <a:extLst>
              <a:ext uri="{FF2B5EF4-FFF2-40B4-BE49-F238E27FC236}">
                <a16:creationId xmlns:a16="http://schemas.microsoft.com/office/drawing/2014/main" id="{7EC4EE01-C909-447C-8106-747D93985F59}"/>
              </a:ext>
            </a:extLst>
          </p:cNvPr>
          <p:cNvGraphicFramePr>
            <a:graphicFrameLocks noGrp="1"/>
          </p:cNvGraphicFramePr>
          <p:nvPr>
            <p:extLst>
              <p:ext uri="{D42A27DB-BD31-4B8C-83A1-F6EECF244321}">
                <p14:modId xmlns:p14="http://schemas.microsoft.com/office/powerpoint/2010/main" val="2070665709"/>
              </p:ext>
            </p:extLst>
          </p:nvPr>
        </p:nvGraphicFramePr>
        <p:xfrm>
          <a:off x="3400949" y="1717027"/>
          <a:ext cx="1664510" cy="2194560"/>
        </p:xfrm>
        <a:graphic>
          <a:graphicData uri="http://schemas.openxmlformats.org/drawingml/2006/table">
            <a:tbl>
              <a:tblPr firstRow="1" bandRow="1">
                <a:tableStyleId>{5C22544A-7EE6-4342-B048-85BDC9FD1C3A}</a:tableStyleId>
              </a:tblPr>
              <a:tblGrid>
                <a:gridCol w="332902">
                  <a:extLst>
                    <a:ext uri="{9D8B030D-6E8A-4147-A177-3AD203B41FA5}">
                      <a16:colId xmlns:a16="http://schemas.microsoft.com/office/drawing/2014/main" val="3316787057"/>
                    </a:ext>
                  </a:extLst>
                </a:gridCol>
                <a:gridCol w="332902">
                  <a:extLst>
                    <a:ext uri="{9D8B030D-6E8A-4147-A177-3AD203B41FA5}">
                      <a16:colId xmlns:a16="http://schemas.microsoft.com/office/drawing/2014/main" val="2523268085"/>
                    </a:ext>
                  </a:extLst>
                </a:gridCol>
                <a:gridCol w="332902">
                  <a:extLst>
                    <a:ext uri="{9D8B030D-6E8A-4147-A177-3AD203B41FA5}">
                      <a16:colId xmlns:a16="http://schemas.microsoft.com/office/drawing/2014/main" val="2490193346"/>
                    </a:ext>
                  </a:extLst>
                </a:gridCol>
                <a:gridCol w="332902">
                  <a:extLst>
                    <a:ext uri="{9D8B030D-6E8A-4147-A177-3AD203B41FA5}">
                      <a16:colId xmlns:a16="http://schemas.microsoft.com/office/drawing/2014/main" val="897591534"/>
                    </a:ext>
                  </a:extLst>
                </a:gridCol>
                <a:gridCol w="332902">
                  <a:extLst>
                    <a:ext uri="{9D8B030D-6E8A-4147-A177-3AD203B41FA5}">
                      <a16:colId xmlns:a16="http://schemas.microsoft.com/office/drawing/2014/main" val="3339464632"/>
                    </a:ext>
                  </a:extLst>
                </a:gridCol>
              </a:tblGrid>
              <a:tr h="363197">
                <a:tc>
                  <a:txBody>
                    <a:bodyPr/>
                    <a:lstStyle/>
                    <a:p>
                      <a:r>
                        <a:rPr lang="nb-NO" sz="1600" b="0" i="0" dirty="0">
                          <a:solidFill>
                            <a:schemeClr val="tx1">
                              <a:lumMod val="75000"/>
                            </a:schemeClr>
                          </a:solidFill>
                        </a:rPr>
                        <a:t>0</a:t>
                      </a:r>
                      <a:endParaRPr lang="en-GB" sz="1600" b="0" i="0" dirty="0">
                        <a:solidFill>
                          <a:schemeClr val="tx1">
                            <a:lumMod val="75000"/>
                          </a:schemeClr>
                        </a:solidFill>
                      </a:endParaRPr>
                    </a:p>
                  </a:txBody>
                  <a:tcPr>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b-NO" b="0" dirty="0">
                          <a:solidFill>
                            <a:schemeClr val="tx1"/>
                          </a:solidFill>
                        </a:rPr>
                        <a:t>4</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b-NO" b="0" dirty="0">
                          <a:solidFill>
                            <a:schemeClr val="tx1"/>
                          </a:solidFill>
                        </a:rPr>
                        <a:t>2</a:t>
                      </a:r>
                      <a:endParaRPr lang="en-GB"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b-NO" b="0" dirty="0">
                          <a:solidFill>
                            <a:schemeClr val="tx1"/>
                          </a:solidFill>
                        </a:rPr>
                        <a:t>6</a:t>
                      </a:r>
                      <a:endParaRPr lang="en-GB" b="0" dirty="0">
                        <a:solidFill>
                          <a:schemeClr val="tx1"/>
                        </a:solidFill>
                      </a:endParaRPr>
                    </a:p>
                  </a:txBody>
                  <a:tcPr>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b-NO" sz="1600" b="0" i="0" dirty="0">
                          <a:solidFill>
                            <a:schemeClr val="tx1">
                              <a:lumMod val="75000"/>
                            </a:schemeClr>
                          </a:solidFill>
                        </a:rPr>
                        <a:t>0</a:t>
                      </a:r>
                      <a:endParaRPr lang="en-GB" sz="1600" b="0" i="0" dirty="0">
                        <a:solidFill>
                          <a:schemeClr val="tx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3399413"/>
                  </a:ext>
                </a:extLst>
              </a:tr>
              <a:tr h="363197">
                <a:tc>
                  <a:txBody>
                    <a:bodyPr/>
                    <a:lstStyle/>
                    <a:p>
                      <a:r>
                        <a:rPr lang="nb-NO" sz="1600" b="0" i="0" dirty="0">
                          <a:solidFill>
                            <a:schemeClr val="tx1">
                              <a:lumMod val="75000"/>
                            </a:schemeClr>
                          </a:solidFill>
                        </a:rPr>
                        <a:t>0</a:t>
                      </a:r>
                      <a:endParaRPr lang="en-GB" sz="1600" b="0" i="0" dirty="0">
                        <a:solidFill>
                          <a:schemeClr val="tx1">
                            <a:lumMod val="75000"/>
                          </a:schemeClr>
                        </a:solidFill>
                      </a:endParaRPr>
                    </a:p>
                  </a:txBody>
                  <a:tcPr>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b-NO" b="0" dirty="0">
                          <a:solidFill>
                            <a:schemeClr val="tx1"/>
                          </a:solidFill>
                        </a:rPr>
                        <a:t>8</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b-NO" b="0" dirty="0">
                          <a:solidFill>
                            <a:schemeClr val="tx1"/>
                          </a:solidFill>
                        </a:rPr>
                        <a:t>9</a:t>
                      </a:r>
                      <a:endParaRPr lang="en-GB"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b-NO" b="0" dirty="0">
                          <a:solidFill>
                            <a:schemeClr val="tx1"/>
                          </a:solidFill>
                        </a:rPr>
                        <a:t>1</a:t>
                      </a:r>
                      <a:endParaRPr lang="en-GB" b="0" dirty="0">
                        <a:solidFill>
                          <a:schemeClr val="tx1"/>
                        </a:solidFill>
                      </a:endParaRPr>
                    </a:p>
                  </a:txBody>
                  <a:tcPr>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b-NO" sz="1600" b="0" i="0" dirty="0">
                          <a:solidFill>
                            <a:schemeClr val="tx1">
                              <a:lumMod val="75000"/>
                            </a:schemeClr>
                          </a:solidFill>
                        </a:rPr>
                        <a:t>0</a:t>
                      </a:r>
                      <a:endParaRPr lang="en-GB" sz="1600" b="0" i="0" dirty="0">
                        <a:solidFill>
                          <a:schemeClr val="tx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5119914"/>
                  </a:ext>
                </a:extLst>
              </a:tr>
              <a:tr h="363197">
                <a:tc>
                  <a:txBody>
                    <a:bodyPr/>
                    <a:lstStyle/>
                    <a:p>
                      <a:r>
                        <a:rPr lang="nb-NO" sz="1600" b="0" i="0" dirty="0">
                          <a:solidFill>
                            <a:schemeClr val="tx1">
                              <a:lumMod val="75000"/>
                            </a:schemeClr>
                          </a:solidFill>
                        </a:rPr>
                        <a:t>0</a:t>
                      </a:r>
                      <a:endParaRPr lang="en-GB" sz="1600" b="0" i="0" dirty="0">
                        <a:solidFill>
                          <a:schemeClr val="tx1">
                            <a:lumMod val="75000"/>
                          </a:schemeClr>
                        </a:solidFill>
                      </a:endParaRPr>
                    </a:p>
                  </a:txBody>
                  <a:tcPr>
                    <a:lnL w="28575" cap="flat" cmpd="sng" algn="ctr">
                      <a:solidFill>
                        <a:schemeClr val="accent2"/>
                      </a:solidFill>
                      <a:prstDash val="solid"/>
                      <a:round/>
                      <a:headEnd type="none" w="med" len="med"/>
                      <a:tailEnd type="none" w="med" len="med"/>
                    </a:lnL>
                    <a:lnT w="12700" cap="flat" cmpd="sng" algn="ctr">
                      <a:solidFill>
                        <a:schemeClr val="tx1"/>
                      </a:solid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c>
                  <a:txBody>
                    <a:bodyPr/>
                    <a:lstStyle/>
                    <a:p>
                      <a:r>
                        <a:rPr lang="nb-NO" b="0" dirty="0">
                          <a:solidFill>
                            <a:schemeClr val="tx1"/>
                          </a:solidFill>
                        </a:rPr>
                        <a:t>5</a:t>
                      </a:r>
                      <a:endParaRPr lang="en-GB" b="0" dirty="0">
                        <a:solidFill>
                          <a:schemeClr val="tx1"/>
                        </a:solidFill>
                      </a:endParaRPr>
                    </a:p>
                  </a:txBody>
                  <a:tcPr>
                    <a:lnT w="12700" cap="flat" cmpd="sng" algn="ctr">
                      <a:solidFill>
                        <a:schemeClr val="tx1"/>
                      </a:solid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c>
                  <a:txBody>
                    <a:bodyPr/>
                    <a:lstStyle/>
                    <a:p>
                      <a:r>
                        <a:rPr lang="nb-NO" b="0" dirty="0">
                          <a:solidFill>
                            <a:schemeClr val="tx1"/>
                          </a:solidFill>
                        </a:rPr>
                        <a:t>8</a:t>
                      </a:r>
                      <a:endParaRPr lang="en-GB" b="0" dirty="0">
                        <a:solidFill>
                          <a:schemeClr val="tx1"/>
                        </a:solidFill>
                      </a:endParaRPr>
                    </a:p>
                  </a:txBody>
                  <a:tcPr>
                    <a:lnR w="28575"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c>
                  <a:txBody>
                    <a:bodyPr/>
                    <a:lstStyle/>
                    <a:p>
                      <a:r>
                        <a:rPr lang="nb-NO" b="0" dirty="0">
                          <a:solidFill>
                            <a:schemeClr val="tx1"/>
                          </a:solidFill>
                        </a:rPr>
                        <a:t>3</a:t>
                      </a:r>
                      <a:endParaRPr lang="en-GB" b="0" dirty="0">
                        <a:solidFill>
                          <a:schemeClr val="tx1"/>
                        </a:solidFill>
                      </a:endParaRPr>
                    </a:p>
                  </a:txBody>
                  <a:tcPr>
                    <a:lnL w="28575" cap="flat" cmpd="sng" algn="ctr">
                      <a:solidFill>
                        <a:schemeClr val="accent2"/>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r>
                        <a:rPr lang="nb-NO" sz="1600" b="0" i="0" dirty="0">
                          <a:solidFill>
                            <a:schemeClr val="tx1">
                              <a:lumMod val="75000"/>
                            </a:schemeClr>
                          </a:solidFill>
                        </a:rPr>
                        <a:t>0</a:t>
                      </a:r>
                      <a:endParaRPr lang="en-GB" sz="1600" b="0" i="0" dirty="0">
                        <a:solidFill>
                          <a:schemeClr val="tx1">
                            <a:lumMod val="75000"/>
                          </a:schemeClr>
                        </a:solidFill>
                      </a:endParaRP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101262625"/>
                  </a:ext>
                </a:extLst>
              </a:tr>
              <a:tr h="363197">
                <a:tc>
                  <a:txBody>
                    <a:bodyPr/>
                    <a:lstStyle/>
                    <a:p>
                      <a:r>
                        <a:rPr lang="nb-NO" sz="1600" b="0" i="0" dirty="0">
                          <a:solidFill>
                            <a:schemeClr val="tx1">
                              <a:lumMod val="75000"/>
                            </a:schemeClr>
                          </a:solidFill>
                        </a:rPr>
                        <a:t>0</a:t>
                      </a:r>
                      <a:endParaRPr lang="en-GB" sz="1600" b="0" i="0" dirty="0">
                        <a:solidFill>
                          <a:schemeClr val="tx1">
                            <a:lumMod val="75000"/>
                          </a:schemeClr>
                        </a:solidFill>
                      </a:endParaRPr>
                    </a:p>
                  </a:txBody>
                  <a:tcPr>
                    <a:lnT w="28575" cap="flat" cmpd="sng" algn="ctr">
                      <a:solidFill>
                        <a:schemeClr val="accent2"/>
                      </a:solidFill>
                      <a:prstDash val="solid"/>
                      <a:round/>
                      <a:headEnd type="none" w="med" len="med"/>
                      <a:tailEnd type="none" w="med" len="med"/>
                    </a:lnT>
                    <a:noFill/>
                  </a:tcPr>
                </a:tc>
                <a:tc>
                  <a:txBody>
                    <a:bodyPr/>
                    <a:lstStyle/>
                    <a:p>
                      <a:r>
                        <a:rPr lang="nb-NO" b="0" dirty="0">
                          <a:solidFill>
                            <a:schemeClr val="tx1"/>
                          </a:solidFill>
                        </a:rPr>
                        <a:t>4</a:t>
                      </a:r>
                      <a:endParaRPr lang="en-GB" b="0" dirty="0">
                        <a:solidFill>
                          <a:schemeClr val="tx1"/>
                        </a:solidFill>
                      </a:endParaRPr>
                    </a:p>
                  </a:txBody>
                  <a:tcPr>
                    <a:lnT w="28575" cap="flat" cmpd="sng" algn="ctr">
                      <a:solidFill>
                        <a:schemeClr val="accent2"/>
                      </a:solidFill>
                      <a:prstDash val="solid"/>
                      <a:round/>
                      <a:headEnd type="none" w="med" len="med"/>
                      <a:tailEnd type="none" w="med" len="med"/>
                    </a:lnT>
                    <a:noFill/>
                  </a:tcPr>
                </a:tc>
                <a:tc>
                  <a:txBody>
                    <a:bodyPr/>
                    <a:lstStyle/>
                    <a:p>
                      <a:r>
                        <a:rPr lang="nb-NO" b="0" dirty="0">
                          <a:solidFill>
                            <a:schemeClr val="tx1"/>
                          </a:solidFill>
                        </a:rPr>
                        <a:t>2</a:t>
                      </a:r>
                      <a:endParaRPr lang="en-GB" b="0" dirty="0">
                        <a:solidFill>
                          <a:schemeClr val="tx1"/>
                        </a:solidFill>
                      </a:endParaRPr>
                    </a:p>
                  </a:txBody>
                  <a:tcPr>
                    <a:lnT w="28575" cap="flat" cmpd="sng" algn="ctr">
                      <a:solidFill>
                        <a:schemeClr val="accent2"/>
                      </a:solidFill>
                      <a:prstDash val="solid"/>
                      <a:round/>
                      <a:headEnd type="none" w="med" len="med"/>
                      <a:tailEnd type="none" w="med" len="med"/>
                    </a:lnT>
                    <a:noFill/>
                  </a:tcPr>
                </a:tc>
                <a:tc>
                  <a:txBody>
                    <a:bodyPr/>
                    <a:lstStyle/>
                    <a:p>
                      <a:r>
                        <a:rPr lang="nb-NO" b="0" dirty="0">
                          <a:solidFill>
                            <a:schemeClr val="tx1"/>
                          </a:solidFill>
                        </a:rPr>
                        <a:t>1</a:t>
                      </a:r>
                      <a:endParaRPr lang="en-GB" b="0" dirty="0">
                        <a:solidFill>
                          <a:schemeClr val="tx1"/>
                        </a:solidFill>
                      </a:endParaRPr>
                    </a:p>
                  </a:txBody>
                  <a:tcPr>
                    <a:noFill/>
                  </a:tcPr>
                </a:tc>
                <a:tc>
                  <a:txBody>
                    <a:bodyPr/>
                    <a:lstStyle/>
                    <a:p>
                      <a:r>
                        <a:rPr lang="nb-NO" sz="1600" b="0" i="0" dirty="0">
                          <a:solidFill>
                            <a:schemeClr val="tx1">
                              <a:lumMod val="75000"/>
                            </a:schemeClr>
                          </a:solidFill>
                        </a:rPr>
                        <a:t>0</a:t>
                      </a:r>
                      <a:endParaRPr lang="en-GB" sz="1600" b="0" i="0" dirty="0">
                        <a:solidFill>
                          <a:schemeClr val="tx1">
                            <a:lumMod val="75000"/>
                          </a:schemeClr>
                        </a:solidFill>
                      </a:endParaRPr>
                    </a:p>
                  </a:txBody>
                  <a:tcPr>
                    <a:noFill/>
                  </a:tcPr>
                </a:tc>
                <a:extLst>
                  <a:ext uri="{0D108BD9-81ED-4DB2-BD59-A6C34878D82A}">
                    <a16:rowId xmlns:a16="http://schemas.microsoft.com/office/drawing/2014/main" val="1281825426"/>
                  </a:ext>
                </a:extLst>
              </a:tr>
              <a:tr h="363197">
                <a:tc>
                  <a:txBody>
                    <a:bodyPr/>
                    <a:lstStyle/>
                    <a:p>
                      <a:r>
                        <a:rPr lang="nb-NO" sz="1600" b="0" i="0" dirty="0">
                          <a:solidFill>
                            <a:schemeClr val="tx1">
                              <a:lumMod val="75000"/>
                            </a:schemeClr>
                          </a:solidFill>
                        </a:rPr>
                        <a:t>0</a:t>
                      </a:r>
                      <a:endParaRPr lang="en-GB" sz="1600" b="0" i="0" dirty="0">
                        <a:solidFill>
                          <a:schemeClr val="tx1">
                            <a:lumMod val="75000"/>
                          </a:schemeClr>
                        </a:solidFill>
                      </a:endParaRPr>
                    </a:p>
                  </a:txBody>
                  <a:tcPr>
                    <a:noFill/>
                  </a:tcPr>
                </a:tc>
                <a:tc>
                  <a:txBody>
                    <a:bodyPr/>
                    <a:lstStyle/>
                    <a:p>
                      <a:r>
                        <a:rPr lang="nb-NO" b="0" dirty="0">
                          <a:solidFill>
                            <a:schemeClr val="tx1"/>
                          </a:solidFill>
                        </a:rPr>
                        <a:t>8</a:t>
                      </a:r>
                      <a:endParaRPr lang="en-GB" b="0" dirty="0">
                        <a:solidFill>
                          <a:schemeClr val="tx1"/>
                        </a:solidFill>
                      </a:endParaRPr>
                    </a:p>
                  </a:txBody>
                  <a:tcPr>
                    <a:noFill/>
                  </a:tcPr>
                </a:tc>
                <a:tc>
                  <a:txBody>
                    <a:bodyPr/>
                    <a:lstStyle/>
                    <a:p>
                      <a:r>
                        <a:rPr lang="nb-NO" b="0" dirty="0">
                          <a:solidFill>
                            <a:schemeClr val="tx1"/>
                          </a:solidFill>
                        </a:rPr>
                        <a:t>2</a:t>
                      </a:r>
                      <a:endParaRPr lang="en-GB" b="0" dirty="0">
                        <a:solidFill>
                          <a:schemeClr val="tx1"/>
                        </a:solidFill>
                      </a:endParaRPr>
                    </a:p>
                  </a:txBody>
                  <a:tcPr>
                    <a:noFill/>
                  </a:tcPr>
                </a:tc>
                <a:tc>
                  <a:txBody>
                    <a:bodyPr/>
                    <a:lstStyle/>
                    <a:p>
                      <a:r>
                        <a:rPr lang="nb-NO" b="0" dirty="0">
                          <a:solidFill>
                            <a:schemeClr val="tx1"/>
                          </a:solidFill>
                        </a:rPr>
                        <a:t>6</a:t>
                      </a:r>
                      <a:endParaRPr lang="en-GB" b="0" dirty="0">
                        <a:solidFill>
                          <a:schemeClr val="tx1"/>
                        </a:solidFill>
                      </a:endParaRPr>
                    </a:p>
                  </a:txBody>
                  <a:tcPr>
                    <a:noFill/>
                  </a:tcPr>
                </a:tc>
                <a:tc>
                  <a:txBody>
                    <a:bodyPr/>
                    <a:lstStyle/>
                    <a:p>
                      <a:r>
                        <a:rPr lang="nb-NO" sz="1600" b="0" i="0" dirty="0">
                          <a:solidFill>
                            <a:schemeClr val="tx1">
                              <a:lumMod val="75000"/>
                            </a:schemeClr>
                          </a:solidFill>
                        </a:rPr>
                        <a:t>0</a:t>
                      </a:r>
                      <a:endParaRPr lang="en-GB" sz="1600" b="0" i="0" dirty="0">
                        <a:solidFill>
                          <a:schemeClr val="tx1">
                            <a:lumMod val="75000"/>
                          </a:schemeClr>
                        </a:solidFill>
                      </a:endParaRPr>
                    </a:p>
                  </a:txBody>
                  <a:tcPr>
                    <a:noFill/>
                  </a:tcPr>
                </a:tc>
                <a:extLst>
                  <a:ext uri="{0D108BD9-81ED-4DB2-BD59-A6C34878D82A}">
                    <a16:rowId xmlns:a16="http://schemas.microsoft.com/office/drawing/2014/main" val="4115015970"/>
                  </a:ext>
                </a:extLst>
              </a:tr>
              <a:tr h="363197">
                <a:tc>
                  <a:txBody>
                    <a:bodyPr/>
                    <a:lstStyle/>
                    <a:p>
                      <a:r>
                        <a:rPr lang="nb-NO" sz="1600" b="0" i="0" dirty="0">
                          <a:solidFill>
                            <a:schemeClr val="tx1">
                              <a:lumMod val="75000"/>
                            </a:schemeClr>
                          </a:solidFill>
                        </a:rPr>
                        <a:t>0</a:t>
                      </a:r>
                      <a:endParaRPr lang="en-GB" sz="1600" b="0" i="0" dirty="0">
                        <a:solidFill>
                          <a:schemeClr val="tx1">
                            <a:lumMod val="75000"/>
                          </a:schemeClr>
                        </a:solidFill>
                      </a:endParaRPr>
                    </a:p>
                  </a:txBody>
                  <a:tcPr>
                    <a:noFill/>
                  </a:tcPr>
                </a:tc>
                <a:tc>
                  <a:txBody>
                    <a:bodyPr/>
                    <a:lstStyle/>
                    <a:p>
                      <a:r>
                        <a:rPr lang="nb-NO" b="0" dirty="0">
                          <a:solidFill>
                            <a:schemeClr val="tx1"/>
                          </a:solidFill>
                        </a:rPr>
                        <a:t>3</a:t>
                      </a:r>
                      <a:endParaRPr lang="en-GB" b="0" dirty="0">
                        <a:solidFill>
                          <a:schemeClr val="tx1"/>
                        </a:solidFill>
                      </a:endParaRPr>
                    </a:p>
                  </a:txBody>
                  <a:tcPr>
                    <a:noFill/>
                  </a:tcPr>
                </a:tc>
                <a:tc>
                  <a:txBody>
                    <a:bodyPr/>
                    <a:lstStyle/>
                    <a:p>
                      <a:r>
                        <a:rPr lang="nb-NO" b="0" dirty="0">
                          <a:solidFill>
                            <a:schemeClr val="tx1"/>
                          </a:solidFill>
                        </a:rPr>
                        <a:t>7</a:t>
                      </a:r>
                      <a:endParaRPr lang="en-GB" b="0" dirty="0">
                        <a:solidFill>
                          <a:schemeClr val="tx1"/>
                        </a:solidFill>
                      </a:endParaRPr>
                    </a:p>
                  </a:txBody>
                  <a:tcPr>
                    <a:noFill/>
                  </a:tcPr>
                </a:tc>
                <a:tc>
                  <a:txBody>
                    <a:bodyPr/>
                    <a:lstStyle/>
                    <a:p>
                      <a:r>
                        <a:rPr lang="nb-NO" b="0" dirty="0">
                          <a:solidFill>
                            <a:schemeClr val="tx1"/>
                          </a:solidFill>
                        </a:rPr>
                        <a:t>1</a:t>
                      </a:r>
                      <a:endParaRPr lang="en-GB" b="0" dirty="0">
                        <a:solidFill>
                          <a:schemeClr val="tx1"/>
                        </a:solidFill>
                      </a:endParaRPr>
                    </a:p>
                  </a:txBody>
                  <a:tcPr>
                    <a:noFill/>
                  </a:tcPr>
                </a:tc>
                <a:tc>
                  <a:txBody>
                    <a:bodyPr/>
                    <a:lstStyle/>
                    <a:p>
                      <a:r>
                        <a:rPr lang="nb-NO" sz="1600" b="0" i="0" dirty="0">
                          <a:solidFill>
                            <a:schemeClr val="tx1">
                              <a:lumMod val="75000"/>
                            </a:schemeClr>
                          </a:solidFill>
                        </a:rPr>
                        <a:t>0</a:t>
                      </a:r>
                      <a:endParaRPr lang="en-GB" sz="1600" b="0" i="0" dirty="0">
                        <a:solidFill>
                          <a:schemeClr val="tx1">
                            <a:lumMod val="75000"/>
                          </a:schemeClr>
                        </a:solidFill>
                      </a:endParaRPr>
                    </a:p>
                  </a:txBody>
                  <a:tcPr>
                    <a:noFill/>
                  </a:tcPr>
                </a:tc>
                <a:extLst>
                  <a:ext uri="{0D108BD9-81ED-4DB2-BD59-A6C34878D82A}">
                    <a16:rowId xmlns:a16="http://schemas.microsoft.com/office/drawing/2014/main" val="215708935"/>
                  </a:ext>
                </a:extLst>
              </a:tr>
            </a:tbl>
          </a:graphicData>
        </a:graphic>
      </p:graphicFrame>
      <p:graphicFrame>
        <p:nvGraphicFramePr>
          <p:cNvPr id="5" name="Table 5">
            <a:extLst>
              <a:ext uri="{FF2B5EF4-FFF2-40B4-BE49-F238E27FC236}">
                <a16:creationId xmlns:a16="http://schemas.microsoft.com/office/drawing/2014/main" id="{9ACE2839-C7D1-4829-B641-B6360797FCD1}"/>
              </a:ext>
            </a:extLst>
          </p:cNvPr>
          <p:cNvGraphicFramePr>
            <a:graphicFrameLocks noGrp="1"/>
          </p:cNvGraphicFramePr>
          <p:nvPr>
            <p:extLst>
              <p:ext uri="{D42A27DB-BD31-4B8C-83A1-F6EECF244321}">
                <p14:modId xmlns:p14="http://schemas.microsoft.com/office/powerpoint/2010/main" val="2903817784"/>
              </p:ext>
            </p:extLst>
          </p:nvPr>
        </p:nvGraphicFramePr>
        <p:xfrm>
          <a:off x="6537424" y="1678091"/>
          <a:ext cx="1473519" cy="2334546"/>
        </p:xfrm>
        <a:graphic>
          <a:graphicData uri="http://schemas.openxmlformats.org/drawingml/2006/table">
            <a:tbl>
              <a:tblPr firstRow="1" bandRow="1">
                <a:tableStyleId>{5C22544A-7EE6-4342-B048-85BDC9FD1C3A}</a:tableStyleId>
              </a:tblPr>
              <a:tblGrid>
                <a:gridCol w="491173">
                  <a:extLst>
                    <a:ext uri="{9D8B030D-6E8A-4147-A177-3AD203B41FA5}">
                      <a16:colId xmlns:a16="http://schemas.microsoft.com/office/drawing/2014/main" val="2939615018"/>
                    </a:ext>
                  </a:extLst>
                </a:gridCol>
                <a:gridCol w="491173">
                  <a:extLst>
                    <a:ext uri="{9D8B030D-6E8A-4147-A177-3AD203B41FA5}">
                      <a16:colId xmlns:a16="http://schemas.microsoft.com/office/drawing/2014/main" val="531630611"/>
                    </a:ext>
                  </a:extLst>
                </a:gridCol>
                <a:gridCol w="491173">
                  <a:extLst>
                    <a:ext uri="{9D8B030D-6E8A-4147-A177-3AD203B41FA5}">
                      <a16:colId xmlns:a16="http://schemas.microsoft.com/office/drawing/2014/main" val="1242452718"/>
                    </a:ext>
                  </a:extLst>
                </a:gridCol>
              </a:tblGrid>
              <a:tr h="378075">
                <a:tc>
                  <a:txBody>
                    <a:bodyPr/>
                    <a:lstStyle/>
                    <a:p>
                      <a:endParaRPr lang="en-GB" b="0" dirty="0">
                        <a:solidFill>
                          <a:schemeClr val="tx1"/>
                        </a:solidFill>
                      </a:endParaRPr>
                    </a:p>
                  </a:txBody>
                  <a:tcPr>
                    <a:lnL w="12700" cap="flat" cmpd="sng" algn="ctr">
                      <a:solidFill>
                        <a:schemeClr val="tx1">
                          <a:lumMod val="75000"/>
                        </a:schemeClr>
                      </a:solidFill>
                      <a:prstDash val="sysDash"/>
                      <a:round/>
                      <a:headEnd type="none" w="med" len="med"/>
                      <a:tailEnd type="none" w="med" len="med"/>
                    </a:lnL>
                    <a:lnR w="12700" cap="flat" cmpd="sng" algn="ctr">
                      <a:solidFill>
                        <a:schemeClr val="tx1">
                          <a:lumMod val="75000"/>
                        </a:schemeClr>
                      </a:solidFill>
                      <a:prstDash val="sysDash"/>
                      <a:round/>
                      <a:headEnd type="none" w="med" len="med"/>
                      <a:tailEnd type="none" w="med" len="med"/>
                    </a:lnR>
                    <a:lnT w="12700" cap="flat" cmpd="sng" algn="ctr">
                      <a:solidFill>
                        <a:schemeClr val="tx1">
                          <a:lumMod val="7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b="0" dirty="0">
                        <a:solidFill>
                          <a:schemeClr val="tx1"/>
                        </a:solidFill>
                      </a:endParaRPr>
                    </a:p>
                  </a:txBody>
                  <a:tcPr>
                    <a:lnL w="12700" cap="flat" cmpd="sng" algn="ctr">
                      <a:solidFill>
                        <a:schemeClr val="tx1">
                          <a:lumMod val="75000"/>
                        </a:schemeClr>
                      </a:solidFill>
                      <a:prstDash val="sysDash"/>
                      <a:round/>
                      <a:headEnd type="none" w="med" len="med"/>
                      <a:tailEnd type="none" w="med" len="med"/>
                    </a:lnL>
                    <a:lnR w="12700" cap="flat" cmpd="sng" algn="ctr">
                      <a:solidFill>
                        <a:schemeClr val="tx1">
                          <a:lumMod val="75000"/>
                        </a:schemeClr>
                      </a:solidFill>
                      <a:prstDash val="sysDash"/>
                      <a:round/>
                      <a:headEnd type="none" w="med" len="med"/>
                      <a:tailEnd type="none" w="med" len="med"/>
                    </a:lnR>
                    <a:lnT w="12700" cap="flat" cmpd="sng" algn="ctr">
                      <a:solidFill>
                        <a:schemeClr val="tx1">
                          <a:lumMod val="7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b="0" dirty="0">
                        <a:solidFill>
                          <a:schemeClr val="tx1"/>
                        </a:solidFill>
                      </a:endParaRPr>
                    </a:p>
                  </a:txBody>
                  <a:tcPr>
                    <a:lnL w="12700" cap="flat" cmpd="sng" algn="ctr">
                      <a:solidFill>
                        <a:schemeClr val="tx1">
                          <a:lumMod val="75000"/>
                        </a:schemeClr>
                      </a:solidFill>
                      <a:prstDash val="sysDash"/>
                      <a:round/>
                      <a:headEnd type="none" w="med" len="med"/>
                      <a:tailEnd type="none" w="med" len="med"/>
                    </a:lnL>
                    <a:lnR w="12700" cap="flat" cmpd="sng" algn="ctr">
                      <a:solidFill>
                        <a:schemeClr val="tx1">
                          <a:lumMod val="75000"/>
                        </a:schemeClr>
                      </a:solidFill>
                      <a:prstDash val="sysDash"/>
                      <a:round/>
                      <a:headEnd type="none" w="med" len="med"/>
                      <a:tailEnd type="none" w="med" len="med"/>
                    </a:lnR>
                    <a:lnT w="12700" cap="flat" cmpd="sng" algn="ctr">
                      <a:solidFill>
                        <a:schemeClr val="tx1">
                          <a:lumMod val="7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033166"/>
                  </a:ext>
                </a:extLst>
              </a:tr>
              <a:tr h="378075">
                <a:tc>
                  <a:txBody>
                    <a:bodyPr/>
                    <a:lstStyle/>
                    <a:p>
                      <a:r>
                        <a:rPr lang="nb-NO" b="0" dirty="0">
                          <a:solidFill>
                            <a:schemeClr val="tx1"/>
                          </a:solidFill>
                        </a:rPr>
                        <a:t>36</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b="0" dirty="0">
                          <a:solidFill>
                            <a:schemeClr val="tx1"/>
                          </a:solidFill>
                        </a:rPr>
                        <a:t>46</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b="0" dirty="0">
                          <a:solidFill>
                            <a:schemeClr val="tx1"/>
                          </a:solidFill>
                        </a:rPr>
                        <a:t>29</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3681705"/>
                  </a:ext>
                </a:extLst>
              </a:tr>
              <a:tr h="394599">
                <a:tc>
                  <a:txBody>
                    <a:bodyPr/>
                    <a:lstStyle/>
                    <a:p>
                      <a:r>
                        <a:rPr lang="nb-NO" b="0" dirty="0">
                          <a:solidFill>
                            <a:schemeClr val="tx1"/>
                          </a:solidFill>
                        </a:rPr>
                        <a:t>36</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b="0" dirty="0">
                          <a:solidFill>
                            <a:schemeClr val="tx1"/>
                          </a:solidFill>
                        </a:rPr>
                        <a:t>41</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b="0" dirty="0">
                          <a:solidFill>
                            <a:schemeClr val="tx1"/>
                          </a:solidFill>
                        </a:rPr>
                        <a:t>24</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6335410"/>
                  </a:ext>
                </a:extLst>
              </a:tr>
              <a:tr h="394599">
                <a:tc>
                  <a:txBody>
                    <a:bodyPr/>
                    <a:lstStyle/>
                    <a:p>
                      <a:r>
                        <a:rPr lang="nb-NO" b="0" dirty="0">
                          <a:solidFill>
                            <a:schemeClr val="tx1"/>
                          </a:solidFill>
                        </a:rPr>
                        <a:t>29</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b="0" dirty="0">
                          <a:solidFill>
                            <a:schemeClr val="tx1"/>
                          </a:solidFill>
                        </a:rPr>
                        <a:t>39</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b="0" dirty="0">
                          <a:solidFill>
                            <a:schemeClr val="tx1"/>
                          </a:solidFill>
                        </a:rPr>
                        <a:t>22</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78373203"/>
                  </a:ext>
                </a:extLst>
              </a:tr>
              <a:tr h="394599">
                <a:tc>
                  <a:txBody>
                    <a:bodyPr/>
                    <a:lstStyle/>
                    <a:p>
                      <a:r>
                        <a:rPr lang="nb-NO" b="0" dirty="0">
                          <a:solidFill>
                            <a:schemeClr val="tx1"/>
                          </a:solidFill>
                        </a:rPr>
                        <a:t>26</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b="0" dirty="0">
                          <a:solidFill>
                            <a:schemeClr val="tx1"/>
                          </a:solidFill>
                        </a:rPr>
                        <a:t>34</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b="0" dirty="0">
                          <a:solidFill>
                            <a:schemeClr val="tx1"/>
                          </a:solidFill>
                        </a:rPr>
                        <a:t>19</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85247829"/>
                  </a:ext>
                </a:extLst>
              </a:tr>
              <a:tr h="394599">
                <a:tc>
                  <a:txBody>
                    <a:bodyPr/>
                    <a:lstStyle/>
                    <a:p>
                      <a:endParaRPr lang="en-GB" b="0" dirty="0">
                        <a:solidFill>
                          <a:schemeClr val="tx1"/>
                        </a:solidFill>
                      </a:endParaRPr>
                    </a:p>
                  </a:txBody>
                  <a:tcPr>
                    <a:lnL w="12700" cap="flat" cmpd="sng" algn="ctr">
                      <a:solidFill>
                        <a:schemeClr val="tx1">
                          <a:lumMod val="75000"/>
                        </a:schemeClr>
                      </a:solidFill>
                      <a:prstDash val="sysDash"/>
                      <a:round/>
                      <a:headEnd type="none" w="med" len="med"/>
                      <a:tailEnd type="none" w="med" len="med"/>
                    </a:lnL>
                    <a:lnR w="12700" cap="flat" cmpd="sng" algn="ctr">
                      <a:solidFill>
                        <a:schemeClr val="tx1">
                          <a:lumMod val="75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7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en-GB" b="0" dirty="0">
                        <a:solidFill>
                          <a:schemeClr val="tx1"/>
                        </a:solidFill>
                      </a:endParaRPr>
                    </a:p>
                  </a:txBody>
                  <a:tcPr>
                    <a:lnL w="12700" cap="flat" cmpd="sng" algn="ctr">
                      <a:solidFill>
                        <a:schemeClr val="tx1">
                          <a:lumMod val="75000"/>
                        </a:schemeClr>
                      </a:solidFill>
                      <a:prstDash val="sysDash"/>
                      <a:round/>
                      <a:headEnd type="none" w="med" len="med"/>
                      <a:tailEnd type="none" w="med" len="med"/>
                    </a:lnL>
                    <a:lnR w="12700" cap="flat" cmpd="sng" algn="ctr">
                      <a:solidFill>
                        <a:schemeClr val="tx1">
                          <a:lumMod val="75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7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en-GB" b="0" dirty="0">
                        <a:solidFill>
                          <a:schemeClr val="tx1"/>
                        </a:solidFill>
                      </a:endParaRPr>
                    </a:p>
                  </a:txBody>
                  <a:tcPr>
                    <a:lnL w="12700" cap="flat" cmpd="sng" algn="ctr">
                      <a:solidFill>
                        <a:schemeClr val="tx1">
                          <a:lumMod val="75000"/>
                        </a:schemeClr>
                      </a:solidFill>
                      <a:prstDash val="sysDash"/>
                      <a:round/>
                      <a:headEnd type="none" w="med" len="med"/>
                      <a:tailEnd type="none" w="med" len="med"/>
                    </a:lnL>
                    <a:lnR w="12700" cap="flat" cmpd="sng" algn="ctr">
                      <a:solidFill>
                        <a:schemeClr val="tx1">
                          <a:lumMod val="75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75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54330670"/>
                  </a:ext>
                </a:extLst>
              </a:tr>
            </a:tbl>
          </a:graphicData>
        </a:graphic>
      </p:graphicFrame>
      <p:cxnSp>
        <p:nvCxnSpPr>
          <p:cNvPr id="7" name="Straight Arrow Connector 6">
            <a:extLst>
              <a:ext uri="{FF2B5EF4-FFF2-40B4-BE49-F238E27FC236}">
                <a16:creationId xmlns:a16="http://schemas.microsoft.com/office/drawing/2014/main" id="{C14F4784-6075-414F-B922-A79F9B76F510}"/>
              </a:ext>
            </a:extLst>
          </p:cNvPr>
          <p:cNvCxnSpPr>
            <a:cxnSpLocks/>
          </p:cNvCxnSpPr>
          <p:nvPr/>
        </p:nvCxnSpPr>
        <p:spPr>
          <a:xfrm>
            <a:off x="5337243" y="2655651"/>
            <a:ext cx="758757" cy="0"/>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graphicFrame>
        <p:nvGraphicFramePr>
          <p:cNvPr id="10" name="Table 10">
            <a:extLst>
              <a:ext uri="{FF2B5EF4-FFF2-40B4-BE49-F238E27FC236}">
                <a16:creationId xmlns:a16="http://schemas.microsoft.com/office/drawing/2014/main" id="{0FFB6BEE-ACE1-45E9-80B3-CA401497C9BE}"/>
              </a:ext>
            </a:extLst>
          </p:cNvPr>
          <p:cNvGraphicFramePr>
            <a:graphicFrameLocks noGrp="1"/>
          </p:cNvGraphicFramePr>
          <p:nvPr>
            <p:extLst>
              <p:ext uri="{D42A27DB-BD31-4B8C-83A1-F6EECF244321}">
                <p14:modId xmlns:p14="http://schemas.microsoft.com/office/powerpoint/2010/main" val="1922412475"/>
              </p:ext>
            </p:extLst>
          </p:nvPr>
        </p:nvGraphicFramePr>
        <p:xfrm>
          <a:off x="249990" y="2592054"/>
          <a:ext cx="1071123" cy="1110231"/>
        </p:xfrm>
        <a:graphic>
          <a:graphicData uri="http://schemas.openxmlformats.org/drawingml/2006/table">
            <a:tbl>
              <a:tblPr firstRow="1" bandRow="1">
                <a:tableStyleId>{5C22544A-7EE6-4342-B048-85BDC9FD1C3A}</a:tableStyleId>
              </a:tblPr>
              <a:tblGrid>
                <a:gridCol w="357041">
                  <a:extLst>
                    <a:ext uri="{9D8B030D-6E8A-4147-A177-3AD203B41FA5}">
                      <a16:colId xmlns:a16="http://schemas.microsoft.com/office/drawing/2014/main" val="3408328005"/>
                    </a:ext>
                  </a:extLst>
                </a:gridCol>
                <a:gridCol w="357041">
                  <a:extLst>
                    <a:ext uri="{9D8B030D-6E8A-4147-A177-3AD203B41FA5}">
                      <a16:colId xmlns:a16="http://schemas.microsoft.com/office/drawing/2014/main" val="2501272616"/>
                    </a:ext>
                  </a:extLst>
                </a:gridCol>
                <a:gridCol w="357041">
                  <a:extLst>
                    <a:ext uri="{9D8B030D-6E8A-4147-A177-3AD203B41FA5}">
                      <a16:colId xmlns:a16="http://schemas.microsoft.com/office/drawing/2014/main" val="2535514930"/>
                    </a:ext>
                  </a:extLst>
                </a:gridCol>
              </a:tblGrid>
              <a:tr h="370077">
                <a:tc>
                  <a:txBody>
                    <a:bodyPr/>
                    <a:lstStyle/>
                    <a:p>
                      <a:r>
                        <a:rPr lang="nb-NO" b="0" dirty="0">
                          <a:solidFill>
                            <a:schemeClr val="tx1"/>
                          </a:solidFill>
                        </a:rPr>
                        <a:t>1</a:t>
                      </a:r>
                      <a:endParaRPr lang="en-GB" b="0" dirty="0">
                        <a:solidFill>
                          <a:schemeClr val="tx1"/>
                        </a:solidFill>
                      </a:endParaRPr>
                    </a:p>
                  </a:txBody>
                  <a:tcPr>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b="0" dirty="0">
                          <a:solidFill>
                            <a:schemeClr val="tx1"/>
                          </a:solidFill>
                        </a:rPr>
                        <a:t>1</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b="0" dirty="0">
                          <a:solidFill>
                            <a:schemeClr val="tx1"/>
                          </a:solidFill>
                        </a:rPr>
                        <a:t>1</a:t>
                      </a:r>
                      <a:endParaRPr lang="en-GB"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2365560"/>
                  </a:ext>
                </a:extLst>
              </a:tr>
              <a:tr h="370077">
                <a:tc>
                  <a:txBody>
                    <a:bodyPr/>
                    <a:lstStyle/>
                    <a:p>
                      <a:r>
                        <a:rPr lang="nb-NO" b="0" dirty="0">
                          <a:solidFill>
                            <a:schemeClr val="tx1"/>
                          </a:solidFill>
                        </a:rPr>
                        <a:t>1</a:t>
                      </a:r>
                      <a:endParaRPr lang="en-GB" b="0" dirty="0">
                        <a:solidFill>
                          <a:schemeClr val="tx1"/>
                        </a:solidFill>
                      </a:endParaRPr>
                    </a:p>
                  </a:txBody>
                  <a:tcPr>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b="0" dirty="0">
                          <a:solidFill>
                            <a:schemeClr val="tx1"/>
                          </a:solidFill>
                        </a:rPr>
                        <a:t>1</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b="0" dirty="0">
                          <a:solidFill>
                            <a:schemeClr val="tx1"/>
                          </a:solidFill>
                        </a:rPr>
                        <a:t>1</a:t>
                      </a:r>
                      <a:endParaRPr lang="en-GB"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2678077"/>
                  </a:ext>
                </a:extLst>
              </a:tr>
              <a:tr h="370077">
                <a:tc>
                  <a:txBody>
                    <a:bodyPr/>
                    <a:lstStyle/>
                    <a:p>
                      <a:r>
                        <a:rPr lang="nb-NO" b="0" dirty="0">
                          <a:solidFill>
                            <a:schemeClr val="tx1"/>
                          </a:solidFill>
                        </a:rPr>
                        <a:t>1</a:t>
                      </a:r>
                      <a:endParaRPr lang="en-GB" b="0" dirty="0">
                        <a:solidFill>
                          <a:schemeClr val="tx1"/>
                        </a:solidFill>
                      </a:endParaRPr>
                    </a:p>
                  </a:txBody>
                  <a:tcPr>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c>
                  <a:txBody>
                    <a:bodyPr/>
                    <a:lstStyle/>
                    <a:p>
                      <a:r>
                        <a:rPr lang="nb-NO" b="0" dirty="0">
                          <a:solidFill>
                            <a:schemeClr val="tx1"/>
                          </a:solidFill>
                        </a:rPr>
                        <a:t>1</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c>
                  <a:txBody>
                    <a:bodyPr/>
                    <a:lstStyle/>
                    <a:p>
                      <a:r>
                        <a:rPr lang="nb-NO" b="0" dirty="0">
                          <a:solidFill>
                            <a:schemeClr val="tx1"/>
                          </a:solidFill>
                        </a:rPr>
                        <a:t>1</a:t>
                      </a:r>
                      <a:endParaRPr lang="en-GB"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686405761"/>
                  </a:ext>
                </a:extLst>
              </a:tr>
            </a:tbl>
          </a:graphicData>
        </a:graphic>
      </p:graphicFrame>
      <p:sp>
        <p:nvSpPr>
          <p:cNvPr id="11" name="TextBox 10">
            <a:extLst>
              <a:ext uri="{FF2B5EF4-FFF2-40B4-BE49-F238E27FC236}">
                <a16:creationId xmlns:a16="http://schemas.microsoft.com/office/drawing/2014/main" id="{58A1FA67-F074-4902-9AFA-E5507B67B3DC}"/>
              </a:ext>
            </a:extLst>
          </p:cNvPr>
          <p:cNvSpPr txBox="1"/>
          <p:nvPr/>
        </p:nvSpPr>
        <p:spPr>
          <a:xfrm>
            <a:off x="249990" y="1988821"/>
            <a:ext cx="1071123" cy="646331"/>
          </a:xfrm>
          <a:prstGeom prst="rect">
            <a:avLst/>
          </a:prstGeom>
          <a:noFill/>
        </p:spPr>
        <p:txBody>
          <a:bodyPr wrap="square" rtlCol="0">
            <a:spAutoFit/>
          </a:bodyPr>
          <a:lstStyle/>
          <a:p>
            <a:r>
              <a:rPr lang="nb-NO" dirty="0"/>
              <a:t>(3x3)</a:t>
            </a:r>
          </a:p>
          <a:p>
            <a:r>
              <a:rPr lang="nb-NO" dirty="0" err="1"/>
              <a:t>Kernel</a:t>
            </a:r>
            <a:endParaRPr lang="en-GB" dirty="0"/>
          </a:p>
        </p:txBody>
      </p:sp>
      <p:graphicFrame>
        <p:nvGraphicFramePr>
          <p:cNvPr id="12" name="Table 12">
            <a:extLst>
              <a:ext uri="{FF2B5EF4-FFF2-40B4-BE49-F238E27FC236}">
                <a16:creationId xmlns:a16="http://schemas.microsoft.com/office/drawing/2014/main" id="{170AB092-2557-46CC-968B-F44C2ABD8966}"/>
              </a:ext>
            </a:extLst>
          </p:cNvPr>
          <p:cNvGraphicFramePr>
            <a:graphicFrameLocks noGrp="1"/>
          </p:cNvGraphicFramePr>
          <p:nvPr>
            <p:extLst>
              <p:ext uri="{D42A27DB-BD31-4B8C-83A1-F6EECF244321}">
                <p14:modId xmlns:p14="http://schemas.microsoft.com/office/powerpoint/2010/main" val="2146819356"/>
              </p:ext>
            </p:extLst>
          </p:nvPr>
        </p:nvGraphicFramePr>
        <p:xfrm>
          <a:off x="9573328" y="1781574"/>
          <a:ext cx="458280" cy="2334546"/>
        </p:xfrm>
        <a:graphic>
          <a:graphicData uri="http://schemas.openxmlformats.org/drawingml/2006/table">
            <a:tbl>
              <a:tblPr firstRow="1" bandRow="1">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r>
                        <a:rPr lang="nb-NO" b="0" dirty="0">
                          <a:solidFill>
                            <a:schemeClr val="tx1"/>
                          </a:solidFill>
                        </a:rPr>
                        <a:t>30</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245385392"/>
                  </a:ext>
                </a:extLst>
              </a:tr>
              <a:tr h="389091">
                <a:tc>
                  <a:txBody>
                    <a:bodyPr/>
                    <a:lstStyle/>
                    <a:p>
                      <a:r>
                        <a:rPr lang="nb-NO" b="0" dirty="0">
                          <a:solidFill>
                            <a:schemeClr val="tx1"/>
                          </a:solidFill>
                        </a:rPr>
                        <a:t>46</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603591379"/>
                  </a:ext>
                </a:extLst>
              </a:tr>
              <a:tr h="389091">
                <a:tc>
                  <a:txBody>
                    <a:bodyPr/>
                    <a:lstStyle/>
                    <a:p>
                      <a:r>
                        <a:rPr lang="nb-NO" b="0" dirty="0">
                          <a:solidFill>
                            <a:schemeClr val="tx1"/>
                          </a:solidFill>
                        </a:rPr>
                        <a:t>41</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817241172"/>
                  </a:ext>
                </a:extLst>
              </a:tr>
              <a:tr h="389091">
                <a:tc>
                  <a:txBody>
                    <a:bodyPr/>
                    <a:lstStyle/>
                    <a:p>
                      <a:r>
                        <a:rPr lang="nb-NO" b="0" dirty="0">
                          <a:solidFill>
                            <a:schemeClr val="tx1"/>
                          </a:solidFill>
                        </a:rPr>
                        <a:t>39</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080545984"/>
                  </a:ext>
                </a:extLst>
              </a:tr>
              <a:tr h="389091">
                <a:tc>
                  <a:txBody>
                    <a:bodyPr/>
                    <a:lstStyle/>
                    <a:p>
                      <a:r>
                        <a:rPr lang="nb-NO" b="0" dirty="0">
                          <a:solidFill>
                            <a:schemeClr val="tx1"/>
                          </a:solidFill>
                        </a:rPr>
                        <a:t>34</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538343997"/>
                  </a:ext>
                </a:extLst>
              </a:tr>
              <a:tr h="389091">
                <a:tc>
                  <a:txBody>
                    <a:bodyPr/>
                    <a:lstStyle/>
                    <a:p>
                      <a:r>
                        <a:rPr lang="nb-NO" b="0" dirty="0">
                          <a:solidFill>
                            <a:schemeClr val="tx1"/>
                          </a:solidFill>
                        </a:rPr>
                        <a:t>27</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solidFill>
                      <a:schemeClr val="accent2"/>
                    </a:solidFill>
                  </a:tcPr>
                </a:tc>
                <a:extLst>
                  <a:ext uri="{0D108BD9-81ED-4DB2-BD59-A6C34878D82A}">
                    <a16:rowId xmlns:a16="http://schemas.microsoft.com/office/drawing/2014/main" val="3063768554"/>
                  </a:ext>
                </a:extLst>
              </a:tr>
            </a:tbl>
          </a:graphicData>
        </a:graphic>
      </p:graphicFrame>
      <p:sp>
        <p:nvSpPr>
          <p:cNvPr id="23" name="TextBox 22">
            <a:extLst>
              <a:ext uri="{FF2B5EF4-FFF2-40B4-BE49-F238E27FC236}">
                <a16:creationId xmlns:a16="http://schemas.microsoft.com/office/drawing/2014/main" id="{1FD1BD35-20B4-4CD1-B733-564BBA9C466E}"/>
              </a:ext>
            </a:extLst>
          </p:cNvPr>
          <p:cNvSpPr txBox="1"/>
          <p:nvPr/>
        </p:nvSpPr>
        <p:spPr>
          <a:xfrm>
            <a:off x="8708998" y="1326963"/>
            <a:ext cx="2378102" cy="276999"/>
          </a:xfrm>
          <a:prstGeom prst="rect">
            <a:avLst/>
          </a:prstGeom>
          <a:noFill/>
        </p:spPr>
        <p:txBody>
          <a:bodyPr wrap="square" rtlCol="0">
            <a:spAutoFit/>
          </a:bodyPr>
          <a:lstStyle/>
          <a:p>
            <a:r>
              <a:rPr lang="nb-NO" sz="1200" dirty="0" err="1"/>
              <a:t>Only</a:t>
            </a:r>
            <a:r>
              <a:rPr lang="nb-NO" sz="1200" dirty="0"/>
              <a:t> </a:t>
            </a:r>
            <a:r>
              <a:rPr lang="nb-NO" sz="1200" dirty="0" err="1"/>
              <a:t>padding</a:t>
            </a:r>
            <a:r>
              <a:rPr lang="nb-NO" sz="1200" dirty="0"/>
              <a:t> </a:t>
            </a:r>
            <a:r>
              <a:rPr lang="nb-NO" sz="1200" dirty="0" err="1"/>
              <a:t>on</a:t>
            </a:r>
            <a:r>
              <a:rPr lang="nb-NO" sz="1200" dirty="0"/>
              <a:t> </a:t>
            </a:r>
            <a:r>
              <a:rPr lang="nb-NO" sz="1200" dirty="0" err="1"/>
              <a:t>top</a:t>
            </a:r>
            <a:r>
              <a:rPr lang="nb-NO" sz="1200" dirty="0"/>
              <a:t> and </a:t>
            </a:r>
            <a:r>
              <a:rPr lang="nb-NO" sz="1200" dirty="0" err="1"/>
              <a:t>bottom</a:t>
            </a:r>
            <a:endParaRPr lang="en-GB" sz="1200" dirty="0"/>
          </a:p>
        </p:txBody>
      </p:sp>
      <p:sp>
        <p:nvSpPr>
          <p:cNvPr id="27" name="Content Placeholder 2">
            <a:extLst>
              <a:ext uri="{FF2B5EF4-FFF2-40B4-BE49-F238E27FC236}">
                <a16:creationId xmlns:a16="http://schemas.microsoft.com/office/drawing/2014/main" id="{105195B5-A96E-4CE2-A8DA-1B2DAC04E65A}"/>
              </a:ext>
            </a:extLst>
          </p:cNvPr>
          <p:cNvSpPr txBox="1">
            <a:spLocks/>
          </p:cNvSpPr>
          <p:nvPr/>
        </p:nvSpPr>
        <p:spPr>
          <a:xfrm>
            <a:off x="913795" y="4367861"/>
            <a:ext cx="10353762" cy="214300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lnSpc>
                <a:spcPct val="110000"/>
              </a:lnSpc>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nb-NO" dirty="0"/>
              <a:t>Edge </a:t>
            </a:r>
            <a:r>
              <a:rPr lang="nb-NO" dirty="0" err="1"/>
              <a:t>effects</a:t>
            </a:r>
            <a:r>
              <a:rPr lang="nb-NO" dirty="0"/>
              <a:t> </a:t>
            </a:r>
            <a:r>
              <a:rPr lang="nb-NO" dirty="0" err="1"/>
              <a:t>caused</a:t>
            </a:r>
            <a:r>
              <a:rPr lang="nb-NO" dirty="0"/>
              <a:t> by zero-</a:t>
            </a:r>
            <a:r>
              <a:rPr lang="nb-NO" dirty="0" err="1"/>
              <a:t>padding</a:t>
            </a:r>
            <a:r>
              <a:rPr lang="nb-NO" dirty="0"/>
              <a:t>. More </a:t>
            </a:r>
            <a:r>
              <a:rPr lang="nb-NO" dirty="0" err="1"/>
              <a:t>pronounced</a:t>
            </a:r>
            <a:r>
              <a:rPr lang="nb-NO" dirty="0"/>
              <a:t> for </a:t>
            </a:r>
            <a:r>
              <a:rPr lang="nb-NO" dirty="0" err="1"/>
              <a:t>bigger</a:t>
            </a:r>
            <a:r>
              <a:rPr lang="nb-NO" dirty="0"/>
              <a:t> </a:t>
            </a:r>
            <a:r>
              <a:rPr lang="nb-NO" dirty="0" err="1"/>
              <a:t>kernels</a:t>
            </a:r>
            <a:endParaRPr lang="nb-NO" dirty="0"/>
          </a:p>
          <a:p>
            <a:r>
              <a:rPr lang="nb-NO" dirty="0"/>
              <a:t>I </a:t>
            </a:r>
            <a:r>
              <a:rPr lang="nb-NO" dirty="0" err="1"/>
              <a:t>would</a:t>
            </a:r>
            <a:r>
              <a:rPr lang="nb-NO" dirty="0"/>
              <a:t> like to have </a:t>
            </a:r>
            <a:r>
              <a:rPr lang="nb-NO" dirty="0" err="1"/>
              <a:t>no</a:t>
            </a:r>
            <a:r>
              <a:rPr lang="nb-NO" dirty="0"/>
              <a:t> </a:t>
            </a:r>
            <a:r>
              <a:rPr lang="nb-NO" dirty="0" err="1"/>
              <a:t>padding</a:t>
            </a:r>
            <a:r>
              <a:rPr lang="nb-NO" dirty="0"/>
              <a:t>, </a:t>
            </a:r>
            <a:r>
              <a:rPr lang="nb-NO" i="1" dirty="0" err="1">
                <a:solidFill>
                  <a:schemeClr val="tx1">
                    <a:lumMod val="50000"/>
                  </a:schemeClr>
                </a:solidFill>
              </a:rPr>
              <a:t>but</a:t>
            </a:r>
            <a:r>
              <a:rPr lang="nb-NO" i="1" dirty="0">
                <a:solidFill>
                  <a:schemeClr val="tx1">
                    <a:lumMod val="50000"/>
                  </a:schemeClr>
                </a:solidFill>
              </a:rPr>
              <a:t> </a:t>
            </a:r>
            <a:r>
              <a:rPr lang="nb-NO" i="1" dirty="0" err="1">
                <a:solidFill>
                  <a:schemeClr val="tx1">
                    <a:lumMod val="50000"/>
                  </a:schemeClr>
                </a:solidFill>
              </a:rPr>
              <a:t>tf</a:t>
            </a:r>
            <a:r>
              <a:rPr lang="nb-NO" i="1" dirty="0">
                <a:solidFill>
                  <a:schemeClr val="tx1">
                    <a:lumMod val="50000"/>
                  </a:schemeClr>
                </a:solidFill>
              </a:rPr>
              <a:t> </a:t>
            </a:r>
            <a:r>
              <a:rPr lang="nb-NO" i="1" dirty="0" err="1">
                <a:solidFill>
                  <a:schemeClr val="tx1">
                    <a:lumMod val="50000"/>
                  </a:schemeClr>
                </a:solidFill>
              </a:rPr>
              <a:t>asymmetric</a:t>
            </a:r>
            <a:r>
              <a:rPr lang="nb-NO" i="1" dirty="0">
                <a:solidFill>
                  <a:schemeClr val="tx1">
                    <a:lumMod val="50000"/>
                  </a:schemeClr>
                </a:solidFill>
              </a:rPr>
              <a:t> </a:t>
            </a:r>
            <a:r>
              <a:rPr lang="nb-NO" i="1" dirty="0" err="1">
                <a:solidFill>
                  <a:schemeClr val="tx1">
                    <a:lumMod val="50000"/>
                  </a:schemeClr>
                </a:solidFill>
              </a:rPr>
              <a:t>padding</a:t>
            </a:r>
            <a:r>
              <a:rPr lang="nb-NO" i="1" dirty="0">
                <a:solidFill>
                  <a:schemeClr val="tx1">
                    <a:lumMod val="50000"/>
                  </a:schemeClr>
                </a:solidFill>
              </a:rPr>
              <a:t> </a:t>
            </a:r>
            <a:r>
              <a:rPr lang="nb-NO" i="1" dirty="0" err="1">
                <a:solidFill>
                  <a:schemeClr val="tx1">
                    <a:lumMod val="50000"/>
                  </a:schemeClr>
                </a:solidFill>
              </a:rPr>
              <a:t>requires</a:t>
            </a:r>
            <a:r>
              <a:rPr lang="nb-NO" i="1" dirty="0">
                <a:solidFill>
                  <a:schemeClr val="tx1">
                    <a:lumMod val="50000"/>
                  </a:schemeClr>
                </a:solidFill>
              </a:rPr>
              <a:t> </a:t>
            </a:r>
            <a:r>
              <a:rPr lang="nb-NO" i="1" dirty="0" err="1">
                <a:solidFill>
                  <a:schemeClr val="tx1">
                    <a:lumMod val="50000"/>
                  </a:schemeClr>
                </a:solidFill>
              </a:rPr>
              <a:t>implementation</a:t>
            </a:r>
            <a:r>
              <a:rPr lang="nb-NO" i="1" dirty="0">
                <a:solidFill>
                  <a:schemeClr val="tx1">
                    <a:lumMod val="50000"/>
                  </a:schemeClr>
                </a:solidFill>
              </a:rPr>
              <a:t>.</a:t>
            </a:r>
          </a:p>
          <a:p>
            <a:r>
              <a:rPr lang="nb-NO" dirty="0"/>
              <a:t>I </a:t>
            </a:r>
            <a:r>
              <a:rPr lang="nb-NO" dirty="0" err="1"/>
              <a:t>would</a:t>
            </a:r>
            <a:r>
              <a:rPr lang="nb-NO" dirty="0"/>
              <a:t> like to </a:t>
            </a:r>
            <a:r>
              <a:rPr lang="nb-NO" dirty="0" err="1"/>
              <a:t>use</a:t>
            </a:r>
            <a:r>
              <a:rPr lang="nb-NO" dirty="0"/>
              <a:t> </a:t>
            </a:r>
            <a:r>
              <a:rPr lang="nb-NO" dirty="0" err="1"/>
              <a:t>the</a:t>
            </a:r>
            <a:r>
              <a:rPr lang="nb-NO" dirty="0"/>
              <a:t> </a:t>
            </a:r>
            <a:r>
              <a:rPr lang="nb-NO" dirty="0" err="1"/>
              <a:t>neighboring</a:t>
            </a:r>
            <a:r>
              <a:rPr lang="nb-NO" dirty="0"/>
              <a:t> traces to </a:t>
            </a:r>
            <a:r>
              <a:rPr lang="nb-NO" dirty="0" err="1"/>
              <a:t>reduce</a:t>
            </a:r>
            <a:r>
              <a:rPr lang="nb-NO" dirty="0"/>
              <a:t> </a:t>
            </a:r>
            <a:r>
              <a:rPr lang="nb-NO" dirty="0" err="1"/>
              <a:t>the</a:t>
            </a:r>
            <a:r>
              <a:rPr lang="nb-NO" dirty="0"/>
              <a:t> </a:t>
            </a:r>
            <a:r>
              <a:rPr lang="nb-NO" dirty="0" err="1"/>
              <a:t>dimensionality</a:t>
            </a:r>
            <a:r>
              <a:rPr lang="nb-NO" dirty="0"/>
              <a:t> </a:t>
            </a:r>
            <a:r>
              <a:rPr lang="nb-NO" dirty="0" err="1"/>
              <a:t>down</a:t>
            </a:r>
            <a:r>
              <a:rPr lang="nb-NO" dirty="0"/>
              <a:t> to </a:t>
            </a:r>
            <a:r>
              <a:rPr lang="en-GB" dirty="0"/>
              <a:t>1</a:t>
            </a:r>
            <a:endParaRPr lang="nb-NO" dirty="0"/>
          </a:p>
        </p:txBody>
      </p:sp>
    </p:spTree>
    <p:extLst>
      <p:ext uri="{BB962C8B-B14F-4D97-AF65-F5344CB8AC3E}">
        <p14:creationId xmlns:p14="http://schemas.microsoft.com/office/powerpoint/2010/main" val="1612729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2">
            <a:extLst>
              <a:ext uri="{FF2B5EF4-FFF2-40B4-BE49-F238E27FC236}">
                <a16:creationId xmlns:a16="http://schemas.microsoft.com/office/drawing/2014/main" id="{4DFAFA1A-5249-4372-BCF0-7EB42735EE15}"/>
              </a:ext>
            </a:extLst>
          </p:cNvPr>
          <p:cNvGraphicFramePr>
            <a:graphicFrameLocks noGrp="1"/>
          </p:cNvGraphicFramePr>
          <p:nvPr>
            <p:extLst>
              <p:ext uri="{D42A27DB-BD31-4B8C-83A1-F6EECF244321}">
                <p14:modId xmlns:p14="http://schemas.microsoft.com/office/powerpoint/2010/main" val="2426517477"/>
              </p:ext>
            </p:extLst>
          </p:nvPr>
        </p:nvGraphicFramePr>
        <p:xfrm>
          <a:off x="10948168" y="1322866"/>
          <a:ext cx="458280" cy="2334546"/>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r>
                        <a:rPr lang="nb-NO" b="0" dirty="0">
                          <a:solidFill>
                            <a:schemeClr val="tx1"/>
                          </a:solidFill>
                        </a:rPr>
                        <a:t>17</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4245385392"/>
                  </a:ext>
                </a:extLst>
              </a:tr>
              <a:tr h="389091">
                <a:tc>
                  <a:txBody>
                    <a:bodyPr/>
                    <a:lstStyle/>
                    <a:p>
                      <a:r>
                        <a:rPr lang="nb-NO" b="0" dirty="0">
                          <a:solidFill>
                            <a:schemeClr val="tx1"/>
                          </a:solidFill>
                        </a:rPr>
                        <a:t>23</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1603591379"/>
                  </a:ext>
                </a:extLst>
              </a:tr>
              <a:tr h="389091">
                <a:tc>
                  <a:txBody>
                    <a:bodyPr/>
                    <a:lstStyle/>
                    <a:p>
                      <a:r>
                        <a:rPr lang="nb-NO" b="0" dirty="0">
                          <a:solidFill>
                            <a:schemeClr val="tx1"/>
                          </a:solidFill>
                        </a:rPr>
                        <a:t>21</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1817241172"/>
                  </a:ext>
                </a:extLst>
              </a:tr>
              <a:tr h="389091">
                <a:tc>
                  <a:txBody>
                    <a:bodyPr/>
                    <a:lstStyle/>
                    <a:p>
                      <a:r>
                        <a:rPr lang="nb-NO" b="0" dirty="0">
                          <a:solidFill>
                            <a:schemeClr val="tx1"/>
                          </a:solidFill>
                        </a:rPr>
                        <a:t>21</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3080545984"/>
                  </a:ext>
                </a:extLst>
              </a:tr>
              <a:tr h="389091">
                <a:tc>
                  <a:txBody>
                    <a:bodyPr/>
                    <a:lstStyle/>
                    <a:p>
                      <a:r>
                        <a:rPr lang="nb-NO" b="0" dirty="0">
                          <a:solidFill>
                            <a:schemeClr val="tx1"/>
                          </a:solidFill>
                        </a:rPr>
                        <a:t>21</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538343997"/>
                  </a:ext>
                </a:extLst>
              </a:tr>
              <a:tr h="389091">
                <a:tc>
                  <a:txBody>
                    <a:bodyPr/>
                    <a:lstStyle/>
                    <a:p>
                      <a:r>
                        <a:rPr lang="nb-NO" b="0" dirty="0">
                          <a:solidFill>
                            <a:schemeClr val="tx1"/>
                          </a:solidFill>
                        </a:rPr>
                        <a:t>15</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3063768554"/>
                  </a:ext>
                </a:extLst>
              </a:tr>
            </a:tbl>
          </a:graphicData>
        </a:graphic>
      </p:graphicFrame>
      <p:graphicFrame>
        <p:nvGraphicFramePr>
          <p:cNvPr id="14" name="Table 12">
            <a:extLst>
              <a:ext uri="{FF2B5EF4-FFF2-40B4-BE49-F238E27FC236}">
                <a16:creationId xmlns:a16="http://schemas.microsoft.com/office/drawing/2014/main" id="{643C61E0-7E64-4732-9326-132D4F453E52}"/>
              </a:ext>
            </a:extLst>
          </p:cNvPr>
          <p:cNvGraphicFramePr>
            <a:graphicFrameLocks noGrp="1"/>
          </p:cNvGraphicFramePr>
          <p:nvPr>
            <p:extLst>
              <p:ext uri="{D42A27DB-BD31-4B8C-83A1-F6EECF244321}">
                <p14:modId xmlns:p14="http://schemas.microsoft.com/office/powerpoint/2010/main" val="591555586"/>
              </p:ext>
            </p:extLst>
          </p:nvPr>
        </p:nvGraphicFramePr>
        <p:xfrm>
          <a:off x="10489888" y="1450498"/>
          <a:ext cx="458280" cy="2311215"/>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r>
                        <a:rPr lang="nb-NO" b="0" dirty="0">
                          <a:solidFill>
                            <a:schemeClr val="tx1"/>
                          </a:solidFill>
                        </a:rPr>
                        <a:t>18</a:t>
                      </a:r>
                      <a:endParaRPr lang="en-GB" b="0" dirty="0">
                        <a:solidFill>
                          <a:schemeClr val="tx1"/>
                        </a:solidFill>
                      </a:endParaRPr>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4245385392"/>
                  </a:ext>
                </a:extLst>
              </a:tr>
              <a:tr h="389091">
                <a:tc>
                  <a:txBody>
                    <a:bodyPr/>
                    <a:lstStyle/>
                    <a:p>
                      <a:r>
                        <a:rPr lang="nb-NO" b="0" dirty="0">
                          <a:solidFill>
                            <a:schemeClr val="tx1"/>
                          </a:solidFill>
                        </a:rPr>
                        <a:t>33</a:t>
                      </a:r>
                      <a:endParaRPr lang="en-GB" b="0" dirty="0">
                        <a:solidFill>
                          <a:schemeClr val="tx1"/>
                        </a:solidFill>
                      </a:endParaRPr>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603591379"/>
                  </a:ext>
                </a:extLst>
              </a:tr>
              <a:tr h="389091">
                <a:tc>
                  <a:txBody>
                    <a:bodyPr/>
                    <a:lstStyle/>
                    <a:p>
                      <a:r>
                        <a:rPr lang="nb-NO" b="0" dirty="0">
                          <a:solidFill>
                            <a:schemeClr val="tx1"/>
                          </a:solidFill>
                        </a:rPr>
                        <a:t>23</a:t>
                      </a:r>
                      <a:endParaRPr lang="en-GB" b="0" dirty="0">
                        <a:solidFill>
                          <a:schemeClr val="tx1"/>
                        </a:solidFill>
                      </a:endParaRPr>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817241172"/>
                  </a:ext>
                </a:extLst>
              </a:tr>
              <a:tr h="389091">
                <a:tc>
                  <a:txBody>
                    <a:bodyPr/>
                    <a:lstStyle/>
                    <a:p>
                      <a:r>
                        <a:rPr lang="nb-NO" b="0" dirty="0">
                          <a:solidFill>
                            <a:schemeClr val="tx1"/>
                          </a:solidFill>
                        </a:rPr>
                        <a:t>20</a:t>
                      </a:r>
                      <a:endParaRPr lang="en-GB" b="0" dirty="0">
                        <a:solidFill>
                          <a:schemeClr val="tx1"/>
                        </a:solidFill>
                      </a:endParaRPr>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3080545984"/>
                  </a:ext>
                </a:extLst>
              </a:tr>
              <a:tr h="389091">
                <a:tc>
                  <a:txBody>
                    <a:bodyPr/>
                    <a:lstStyle/>
                    <a:p>
                      <a:r>
                        <a:rPr lang="nb-NO" b="0" dirty="0">
                          <a:solidFill>
                            <a:schemeClr val="tx1"/>
                          </a:solidFill>
                        </a:rPr>
                        <a:t>21</a:t>
                      </a:r>
                      <a:endParaRPr lang="en-GB" b="0" dirty="0">
                        <a:solidFill>
                          <a:schemeClr val="tx1"/>
                        </a:solidFill>
                      </a:endParaRPr>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538343997"/>
                  </a:ext>
                </a:extLst>
              </a:tr>
              <a:tr h="0">
                <a:tc>
                  <a:txBody>
                    <a:bodyPr/>
                    <a:lstStyle/>
                    <a:p>
                      <a:r>
                        <a:rPr lang="nb-NO" b="0" dirty="0">
                          <a:solidFill>
                            <a:schemeClr val="tx1"/>
                          </a:solidFill>
                        </a:rPr>
                        <a:t>18</a:t>
                      </a:r>
                      <a:endParaRPr lang="en-GB" b="0" dirty="0">
                        <a:solidFill>
                          <a:schemeClr val="tx1"/>
                        </a:solidFill>
                      </a:endParaRPr>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3063768554"/>
                  </a:ext>
                </a:extLst>
              </a:tr>
            </a:tbl>
          </a:graphicData>
        </a:graphic>
      </p:graphicFrame>
      <p:graphicFrame>
        <p:nvGraphicFramePr>
          <p:cNvPr id="13" name="Table 12">
            <a:extLst>
              <a:ext uri="{FF2B5EF4-FFF2-40B4-BE49-F238E27FC236}">
                <a16:creationId xmlns:a16="http://schemas.microsoft.com/office/drawing/2014/main" id="{02F6EE09-DF1E-4996-B0A4-28DEC9990152}"/>
              </a:ext>
            </a:extLst>
          </p:cNvPr>
          <p:cNvGraphicFramePr>
            <a:graphicFrameLocks noGrp="1"/>
          </p:cNvGraphicFramePr>
          <p:nvPr>
            <p:extLst>
              <p:ext uri="{D42A27DB-BD31-4B8C-83A1-F6EECF244321}">
                <p14:modId xmlns:p14="http://schemas.microsoft.com/office/powerpoint/2010/main" val="5941184"/>
              </p:ext>
            </p:extLst>
          </p:nvPr>
        </p:nvGraphicFramePr>
        <p:xfrm>
          <a:off x="10031608" y="1613028"/>
          <a:ext cx="458280" cy="2334546"/>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r>
                        <a:rPr lang="nb-NO" b="0" dirty="0">
                          <a:solidFill>
                            <a:schemeClr val="tx1"/>
                          </a:solidFill>
                        </a:rPr>
                        <a:t>7</a:t>
                      </a:r>
                      <a:endParaRPr lang="en-GB" b="0" dirty="0">
                        <a:solidFill>
                          <a:schemeClr val="tx1"/>
                        </a:solidFill>
                      </a:endParaRPr>
                    </a:p>
                  </a:txBody>
                  <a:tcPr>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4245385392"/>
                  </a:ext>
                </a:extLst>
              </a:tr>
              <a:tr h="389091">
                <a:tc>
                  <a:txBody>
                    <a:bodyPr/>
                    <a:lstStyle/>
                    <a:p>
                      <a:r>
                        <a:rPr lang="nb-NO" b="0" dirty="0">
                          <a:solidFill>
                            <a:schemeClr val="tx1"/>
                          </a:solidFill>
                        </a:rPr>
                        <a:t>14</a:t>
                      </a:r>
                      <a:endParaRPr lang="en-GB" b="0" dirty="0">
                        <a:solidFill>
                          <a:schemeClr val="tx1"/>
                        </a:solidFill>
                      </a:endParaRPr>
                    </a:p>
                  </a:txBody>
                  <a:tcPr>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1603591379"/>
                  </a:ext>
                </a:extLst>
              </a:tr>
              <a:tr h="389091">
                <a:tc>
                  <a:txBody>
                    <a:bodyPr/>
                    <a:lstStyle/>
                    <a:p>
                      <a:r>
                        <a:rPr lang="nb-NO" b="0" dirty="0">
                          <a:solidFill>
                            <a:schemeClr val="tx1"/>
                          </a:solidFill>
                        </a:rPr>
                        <a:t>11</a:t>
                      </a:r>
                      <a:endParaRPr lang="en-GB" b="0" dirty="0">
                        <a:solidFill>
                          <a:schemeClr val="tx1"/>
                        </a:solidFill>
                      </a:endParaRPr>
                    </a:p>
                  </a:txBody>
                  <a:tcPr>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1817241172"/>
                  </a:ext>
                </a:extLst>
              </a:tr>
              <a:tr h="389091">
                <a:tc>
                  <a:txBody>
                    <a:bodyPr/>
                    <a:lstStyle/>
                    <a:p>
                      <a:r>
                        <a:rPr lang="nb-NO" b="0" dirty="0">
                          <a:solidFill>
                            <a:schemeClr val="tx1"/>
                          </a:solidFill>
                        </a:rPr>
                        <a:t>10</a:t>
                      </a:r>
                      <a:endParaRPr lang="en-GB" b="0" dirty="0">
                        <a:solidFill>
                          <a:schemeClr val="tx1"/>
                        </a:solidFill>
                      </a:endParaRPr>
                    </a:p>
                  </a:txBody>
                  <a:tcPr>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3080545984"/>
                  </a:ext>
                </a:extLst>
              </a:tr>
              <a:tr h="389091">
                <a:tc>
                  <a:txBody>
                    <a:bodyPr/>
                    <a:lstStyle/>
                    <a:p>
                      <a:r>
                        <a:rPr lang="nb-NO" b="0" dirty="0">
                          <a:solidFill>
                            <a:schemeClr val="tx1"/>
                          </a:solidFill>
                        </a:rPr>
                        <a:t>9</a:t>
                      </a:r>
                      <a:endParaRPr lang="en-GB" b="0" dirty="0">
                        <a:solidFill>
                          <a:schemeClr val="tx1"/>
                        </a:solidFill>
                      </a:endParaRPr>
                    </a:p>
                  </a:txBody>
                  <a:tcPr>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538343997"/>
                  </a:ext>
                </a:extLst>
              </a:tr>
              <a:tr h="389091">
                <a:tc>
                  <a:txBody>
                    <a:bodyPr/>
                    <a:lstStyle/>
                    <a:p>
                      <a:r>
                        <a:rPr lang="nb-NO" b="0" dirty="0">
                          <a:solidFill>
                            <a:schemeClr val="tx1"/>
                          </a:solidFill>
                        </a:rPr>
                        <a:t>8</a:t>
                      </a:r>
                      <a:endParaRPr lang="en-GB" b="0" dirty="0">
                        <a:solidFill>
                          <a:schemeClr val="tx1"/>
                        </a:solidFill>
                      </a:endParaRPr>
                    </a:p>
                  </a:txBody>
                  <a:tcPr>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3063768554"/>
                  </a:ext>
                </a:extLst>
              </a:tr>
            </a:tbl>
          </a:graphicData>
        </a:graphic>
      </p:graphicFrame>
      <p:graphicFrame>
        <p:nvGraphicFramePr>
          <p:cNvPr id="12" name="Table 12">
            <a:extLst>
              <a:ext uri="{FF2B5EF4-FFF2-40B4-BE49-F238E27FC236}">
                <a16:creationId xmlns:a16="http://schemas.microsoft.com/office/drawing/2014/main" id="{170AB092-2557-46CC-968B-F44C2ABD8966}"/>
              </a:ext>
            </a:extLst>
          </p:cNvPr>
          <p:cNvGraphicFramePr>
            <a:graphicFrameLocks noGrp="1"/>
          </p:cNvGraphicFramePr>
          <p:nvPr>
            <p:extLst>
              <p:ext uri="{D42A27DB-BD31-4B8C-83A1-F6EECF244321}">
                <p14:modId xmlns:p14="http://schemas.microsoft.com/office/powerpoint/2010/main" val="2335906261"/>
              </p:ext>
            </p:extLst>
          </p:nvPr>
        </p:nvGraphicFramePr>
        <p:xfrm>
          <a:off x="9573328" y="1781574"/>
          <a:ext cx="458280" cy="2334546"/>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r>
                        <a:rPr lang="nb-NO" b="0" dirty="0">
                          <a:solidFill>
                            <a:schemeClr val="tx1"/>
                          </a:solidFill>
                        </a:rPr>
                        <a:t>30</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245385392"/>
                  </a:ext>
                </a:extLst>
              </a:tr>
              <a:tr h="389091">
                <a:tc>
                  <a:txBody>
                    <a:bodyPr/>
                    <a:lstStyle/>
                    <a:p>
                      <a:r>
                        <a:rPr lang="nb-NO" b="0" dirty="0">
                          <a:solidFill>
                            <a:schemeClr val="tx1"/>
                          </a:solidFill>
                        </a:rPr>
                        <a:t>46</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603591379"/>
                  </a:ext>
                </a:extLst>
              </a:tr>
              <a:tr h="389091">
                <a:tc>
                  <a:txBody>
                    <a:bodyPr/>
                    <a:lstStyle/>
                    <a:p>
                      <a:r>
                        <a:rPr lang="nb-NO" b="0" dirty="0">
                          <a:solidFill>
                            <a:schemeClr val="tx1"/>
                          </a:solidFill>
                        </a:rPr>
                        <a:t>41</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817241172"/>
                  </a:ext>
                </a:extLst>
              </a:tr>
              <a:tr h="389091">
                <a:tc>
                  <a:txBody>
                    <a:bodyPr/>
                    <a:lstStyle/>
                    <a:p>
                      <a:r>
                        <a:rPr lang="nb-NO" b="0" dirty="0">
                          <a:solidFill>
                            <a:schemeClr val="tx1"/>
                          </a:solidFill>
                        </a:rPr>
                        <a:t>39</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080545984"/>
                  </a:ext>
                </a:extLst>
              </a:tr>
              <a:tr h="389091">
                <a:tc>
                  <a:txBody>
                    <a:bodyPr/>
                    <a:lstStyle/>
                    <a:p>
                      <a:r>
                        <a:rPr lang="nb-NO" b="0" dirty="0">
                          <a:solidFill>
                            <a:schemeClr val="tx1"/>
                          </a:solidFill>
                        </a:rPr>
                        <a:t>34</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538343997"/>
                  </a:ext>
                </a:extLst>
              </a:tr>
              <a:tr h="389091">
                <a:tc>
                  <a:txBody>
                    <a:bodyPr/>
                    <a:lstStyle/>
                    <a:p>
                      <a:r>
                        <a:rPr lang="nb-NO" b="0" dirty="0">
                          <a:solidFill>
                            <a:schemeClr val="tx1"/>
                          </a:solidFill>
                        </a:rPr>
                        <a:t>27</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solidFill>
                      <a:schemeClr val="accent2"/>
                    </a:solidFill>
                  </a:tcPr>
                </a:tc>
                <a:extLst>
                  <a:ext uri="{0D108BD9-81ED-4DB2-BD59-A6C34878D82A}">
                    <a16:rowId xmlns:a16="http://schemas.microsoft.com/office/drawing/2014/main" val="3063768554"/>
                  </a:ext>
                </a:extLst>
              </a:tr>
            </a:tbl>
          </a:graphicData>
        </a:graphic>
      </p:graphicFrame>
      <p:graphicFrame>
        <p:nvGraphicFramePr>
          <p:cNvPr id="22" name="Table 10">
            <a:extLst>
              <a:ext uri="{FF2B5EF4-FFF2-40B4-BE49-F238E27FC236}">
                <a16:creationId xmlns:a16="http://schemas.microsoft.com/office/drawing/2014/main" id="{186C9A93-78FF-4095-B6C6-88217F3C87AF}"/>
              </a:ext>
            </a:extLst>
          </p:cNvPr>
          <p:cNvGraphicFramePr>
            <a:graphicFrameLocks noGrp="1"/>
          </p:cNvGraphicFramePr>
          <p:nvPr>
            <p:extLst>
              <p:ext uri="{D42A27DB-BD31-4B8C-83A1-F6EECF244321}">
                <p14:modId xmlns:p14="http://schemas.microsoft.com/office/powerpoint/2010/main" val="2605000594"/>
              </p:ext>
            </p:extLst>
          </p:nvPr>
        </p:nvGraphicFramePr>
        <p:xfrm>
          <a:off x="2093510" y="1769348"/>
          <a:ext cx="773466" cy="804000"/>
        </p:xfrm>
        <a:graphic>
          <a:graphicData uri="http://schemas.openxmlformats.org/drawingml/2006/table">
            <a:tbl>
              <a:tblPr firstRow="1" bandRow="1">
                <a:effectLst>
                  <a:outerShdw blurRad="50800" dist="38100" dir="18900000" algn="bl" rotWithShape="0">
                    <a:prstClr val="black">
                      <a:alpha val="40000"/>
                    </a:prstClr>
                  </a:outerShdw>
                </a:effectLst>
                <a:tableStyleId>{5C22544A-7EE6-4342-B048-85BDC9FD1C3A}</a:tableStyleId>
              </a:tblPr>
              <a:tblGrid>
                <a:gridCol w="257822">
                  <a:extLst>
                    <a:ext uri="{9D8B030D-6E8A-4147-A177-3AD203B41FA5}">
                      <a16:colId xmlns:a16="http://schemas.microsoft.com/office/drawing/2014/main" val="3408328005"/>
                    </a:ext>
                  </a:extLst>
                </a:gridCol>
                <a:gridCol w="257822">
                  <a:extLst>
                    <a:ext uri="{9D8B030D-6E8A-4147-A177-3AD203B41FA5}">
                      <a16:colId xmlns:a16="http://schemas.microsoft.com/office/drawing/2014/main" val="2501272616"/>
                    </a:ext>
                  </a:extLst>
                </a:gridCol>
                <a:gridCol w="257822">
                  <a:extLst>
                    <a:ext uri="{9D8B030D-6E8A-4147-A177-3AD203B41FA5}">
                      <a16:colId xmlns:a16="http://schemas.microsoft.com/office/drawing/2014/main" val="2535514930"/>
                    </a:ext>
                  </a:extLst>
                </a:gridCol>
              </a:tblGrid>
              <a:tr h="268000">
                <a:tc>
                  <a:txBody>
                    <a:bodyPr/>
                    <a:lstStyle/>
                    <a:p>
                      <a:r>
                        <a:rPr lang="nb-NO" sz="1100" b="0" dirty="0">
                          <a:solidFill>
                            <a:schemeClr val="tx1"/>
                          </a:solidFill>
                        </a:rPr>
                        <a:t>?</a:t>
                      </a:r>
                      <a:endParaRPr lang="en-GB" sz="1100" b="0" dirty="0">
                        <a:solidFill>
                          <a:schemeClr val="tx1"/>
                        </a:solidFill>
                      </a:endParaRPr>
                    </a:p>
                  </a:txBody>
                  <a:tcPr>
                    <a:lnL w="28575" cap="flat" cmpd="sng" algn="ctr">
                      <a:solidFill>
                        <a:srgbClr val="0070C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0070C0"/>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0070C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2365560"/>
                  </a:ext>
                </a:extLst>
              </a:tr>
              <a:tr h="268000">
                <a:tc>
                  <a:txBody>
                    <a:bodyPr/>
                    <a:lstStyle/>
                    <a:p>
                      <a:endParaRPr lang="en-GB" sz="1100" b="0" dirty="0">
                        <a:solidFill>
                          <a:schemeClr val="tx1"/>
                        </a:solidFill>
                      </a:endParaRPr>
                    </a:p>
                  </a:txBody>
                  <a:tcPr>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2678077"/>
                  </a:ext>
                </a:extLst>
              </a:tr>
              <a:tr h="268000">
                <a:tc>
                  <a:txBody>
                    <a:bodyPr/>
                    <a:lstStyle/>
                    <a:p>
                      <a:endParaRPr lang="en-GB" sz="1100" b="0" dirty="0">
                        <a:solidFill>
                          <a:schemeClr val="tx1"/>
                        </a:solidFill>
                      </a:endParaRPr>
                    </a:p>
                  </a:txBody>
                  <a:tcPr>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0070C0"/>
                      </a:solid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0070C0"/>
                      </a:solidFill>
                      <a:prstDash val="solid"/>
                      <a:round/>
                      <a:headEnd type="none" w="med" len="med"/>
                      <a:tailEnd type="none" w="med" len="med"/>
                    </a:lnB>
                    <a:noFill/>
                  </a:tcPr>
                </a:tc>
                <a:extLst>
                  <a:ext uri="{0D108BD9-81ED-4DB2-BD59-A6C34878D82A}">
                    <a16:rowId xmlns:a16="http://schemas.microsoft.com/office/drawing/2014/main" val="1686405761"/>
                  </a:ext>
                </a:extLst>
              </a:tr>
            </a:tbl>
          </a:graphicData>
        </a:graphic>
      </p:graphicFrame>
      <p:graphicFrame>
        <p:nvGraphicFramePr>
          <p:cNvPr id="21" name="Table 10">
            <a:extLst>
              <a:ext uri="{FF2B5EF4-FFF2-40B4-BE49-F238E27FC236}">
                <a16:creationId xmlns:a16="http://schemas.microsoft.com/office/drawing/2014/main" id="{712B8F4B-5CD9-4046-8352-4DAE7E59F323}"/>
              </a:ext>
            </a:extLst>
          </p:cNvPr>
          <p:cNvGraphicFramePr>
            <a:graphicFrameLocks noGrp="1"/>
          </p:cNvGraphicFramePr>
          <p:nvPr>
            <p:extLst>
              <p:ext uri="{D42A27DB-BD31-4B8C-83A1-F6EECF244321}">
                <p14:modId xmlns:p14="http://schemas.microsoft.com/office/powerpoint/2010/main" val="2671781118"/>
              </p:ext>
            </p:extLst>
          </p:nvPr>
        </p:nvGraphicFramePr>
        <p:xfrm>
          <a:off x="1577025" y="2041364"/>
          <a:ext cx="773466" cy="804000"/>
        </p:xfrm>
        <a:graphic>
          <a:graphicData uri="http://schemas.openxmlformats.org/drawingml/2006/table">
            <a:tbl>
              <a:tblPr firstRow="1" bandRow="1">
                <a:effectLst>
                  <a:outerShdw blurRad="50800" dist="38100" dir="18900000" algn="bl" rotWithShape="0">
                    <a:prstClr val="black">
                      <a:alpha val="40000"/>
                    </a:prstClr>
                  </a:outerShdw>
                </a:effectLst>
                <a:tableStyleId>{5C22544A-7EE6-4342-B048-85BDC9FD1C3A}</a:tableStyleId>
              </a:tblPr>
              <a:tblGrid>
                <a:gridCol w="257822">
                  <a:extLst>
                    <a:ext uri="{9D8B030D-6E8A-4147-A177-3AD203B41FA5}">
                      <a16:colId xmlns:a16="http://schemas.microsoft.com/office/drawing/2014/main" val="3408328005"/>
                    </a:ext>
                  </a:extLst>
                </a:gridCol>
                <a:gridCol w="257822">
                  <a:extLst>
                    <a:ext uri="{9D8B030D-6E8A-4147-A177-3AD203B41FA5}">
                      <a16:colId xmlns:a16="http://schemas.microsoft.com/office/drawing/2014/main" val="2501272616"/>
                    </a:ext>
                  </a:extLst>
                </a:gridCol>
                <a:gridCol w="257822">
                  <a:extLst>
                    <a:ext uri="{9D8B030D-6E8A-4147-A177-3AD203B41FA5}">
                      <a16:colId xmlns:a16="http://schemas.microsoft.com/office/drawing/2014/main" val="2535514930"/>
                    </a:ext>
                  </a:extLst>
                </a:gridCol>
              </a:tblGrid>
              <a:tr h="268000">
                <a:tc>
                  <a:txBody>
                    <a:bodyPr/>
                    <a:lstStyle/>
                    <a:p>
                      <a:r>
                        <a:rPr lang="nb-NO" sz="1100" b="0" dirty="0">
                          <a:solidFill>
                            <a:schemeClr val="tx1"/>
                          </a:solidFill>
                        </a:rPr>
                        <a:t>?</a:t>
                      </a:r>
                      <a:endParaRPr lang="en-GB" sz="1100" b="0" dirty="0">
                        <a:solidFill>
                          <a:schemeClr val="tx1"/>
                        </a:solidFill>
                      </a:endParaRPr>
                    </a:p>
                  </a:txBody>
                  <a:tcPr>
                    <a:lnL w="28575"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2365560"/>
                  </a:ext>
                </a:extLst>
              </a:tr>
              <a:tr h="268000">
                <a:tc>
                  <a:txBody>
                    <a:bodyPr/>
                    <a:lstStyle/>
                    <a:p>
                      <a:endParaRPr lang="en-GB" sz="1100" b="0" dirty="0">
                        <a:solidFill>
                          <a:schemeClr val="tx1"/>
                        </a:solidFill>
                      </a:endParaRPr>
                    </a:p>
                  </a:txBody>
                  <a:tcPr>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2678077"/>
                  </a:ext>
                </a:extLst>
              </a:tr>
              <a:tr h="268000">
                <a:tc>
                  <a:txBody>
                    <a:bodyPr/>
                    <a:lstStyle/>
                    <a:p>
                      <a:endParaRPr lang="en-GB" sz="1100" b="0" dirty="0">
                        <a:solidFill>
                          <a:schemeClr val="tx1"/>
                        </a:solidFill>
                      </a:endParaRPr>
                    </a:p>
                  </a:txBody>
                  <a:tcPr>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686405761"/>
                  </a:ext>
                </a:extLst>
              </a:tr>
            </a:tbl>
          </a:graphicData>
        </a:graphic>
      </p:graphicFrame>
      <p:graphicFrame>
        <p:nvGraphicFramePr>
          <p:cNvPr id="20" name="Table 10">
            <a:extLst>
              <a:ext uri="{FF2B5EF4-FFF2-40B4-BE49-F238E27FC236}">
                <a16:creationId xmlns:a16="http://schemas.microsoft.com/office/drawing/2014/main" id="{8B07271A-5E83-4740-A3AE-E23F5D766ABB}"/>
              </a:ext>
            </a:extLst>
          </p:cNvPr>
          <p:cNvGraphicFramePr>
            <a:graphicFrameLocks noGrp="1"/>
          </p:cNvGraphicFramePr>
          <p:nvPr>
            <p:extLst>
              <p:ext uri="{D42A27DB-BD31-4B8C-83A1-F6EECF244321}">
                <p14:modId xmlns:p14="http://schemas.microsoft.com/office/powerpoint/2010/main" val="291708912"/>
              </p:ext>
            </p:extLst>
          </p:nvPr>
        </p:nvGraphicFramePr>
        <p:xfrm>
          <a:off x="1064291" y="2313380"/>
          <a:ext cx="773466" cy="804000"/>
        </p:xfrm>
        <a:graphic>
          <a:graphicData uri="http://schemas.openxmlformats.org/drawingml/2006/table">
            <a:tbl>
              <a:tblPr firstRow="1" bandRow="1">
                <a:effectLst>
                  <a:outerShdw blurRad="50800" dist="38100" dir="18900000" algn="bl" rotWithShape="0">
                    <a:prstClr val="black">
                      <a:alpha val="40000"/>
                    </a:prstClr>
                  </a:outerShdw>
                </a:effectLst>
                <a:tableStyleId>{5C22544A-7EE6-4342-B048-85BDC9FD1C3A}</a:tableStyleId>
              </a:tblPr>
              <a:tblGrid>
                <a:gridCol w="257822">
                  <a:extLst>
                    <a:ext uri="{9D8B030D-6E8A-4147-A177-3AD203B41FA5}">
                      <a16:colId xmlns:a16="http://schemas.microsoft.com/office/drawing/2014/main" val="3408328005"/>
                    </a:ext>
                  </a:extLst>
                </a:gridCol>
                <a:gridCol w="257822">
                  <a:extLst>
                    <a:ext uri="{9D8B030D-6E8A-4147-A177-3AD203B41FA5}">
                      <a16:colId xmlns:a16="http://schemas.microsoft.com/office/drawing/2014/main" val="2501272616"/>
                    </a:ext>
                  </a:extLst>
                </a:gridCol>
                <a:gridCol w="257822">
                  <a:extLst>
                    <a:ext uri="{9D8B030D-6E8A-4147-A177-3AD203B41FA5}">
                      <a16:colId xmlns:a16="http://schemas.microsoft.com/office/drawing/2014/main" val="2535514930"/>
                    </a:ext>
                  </a:extLst>
                </a:gridCol>
              </a:tblGrid>
              <a:tr h="268000">
                <a:tc>
                  <a:txBody>
                    <a:bodyPr/>
                    <a:lstStyle/>
                    <a:p>
                      <a:r>
                        <a:rPr lang="nb-NO" sz="1100" b="0" dirty="0">
                          <a:solidFill>
                            <a:schemeClr val="tx1"/>
                          </a:solidFill>
                        </a:rPr>
                        <a:t>?</a:t>
                      </a:r>
                      <a:endParaRPr lang="en-GB" sz="1100" b="0" dirty="0">
                        <a:solidFill>
                          <a:schemeClr val="tx1"/>
                        </a:solidFill>
                      </a:endParaRPr>
                    </a:p>
                  </a:txBody>
                  <a:tcPr>
                    <a:lnL w="28575"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chemeClr val="accent3"/>
                      </a:solidFill>
                      <a:prstDash val="solid"/>
                      <a:round/>
                      <a:headEnd type="none" w="med" len="med"/>
                      <a:tailEnd type="none" w="med" len="med"/>
                    </a:lnR>
                    <a:lnT w="28575"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2365560"/>
                  </a:ext>
                </a:extLst>
              </a:tr>
              <a:tr h="268000">
                <a:tc>
                  <a:txBody>
                    <a:bodyPr/>
                    <a:lstStyle/>
                    <a:p>
                      <a:endParaRPr lang="en-GB" sz="1100" b="0" dirty="0">
                        <a:solidFill>
                          <a:schemeClr val="tx1"/>
                        </a:solidFill>
                      </a:endParaRPr>
                    </a:p>
                  </a:txBody>
                  <a:tcPr>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2678077"/>
                  </a:ext>
                </a:extLst>
              </a:tr>
              <a:tr h="268000">
                <a:tc>
                  <a:txBody>
                    <a:bodyPr/>
                    <a:lstStyle/>
                    <a:p>
                      <a:endParaRPr lang="en-GB" sz="1100" b="0" dirty="0">
                        <a:solidFill>
                          <a:schemeClr val="tx1"/>
                        </a:solidFill>
                      </a:endParaRPr>
                    </a:p>
                  </a:txBody>
                  <a:tcPr>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3"/>
                      </a:solid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1686405761"/>
                  </a:ext>
                </a:extLst>
              </a:tr>
            </a:tbl>
          </a:graphicData>
        </a:graphic>
      </p:graphicFrame>
      <p:sp>
        <p:nvSpPr>
          <p:cNvPr id="2" name="Title 1">
            <a:extLst>
              <a:ext uri="{FF2B5EF4-FFF2-40B4-BE49-F238E27FC236}">
                <a16:creationId xmlns:a16="http://schemas.microsoft.com/office/drawing/2014/main" id="{4797A414-E241-4726-B56B-77B6B67AAE6A}"/>
              </a:ext>
            </a:extLst>
          </p:cNvPr>
          <p:cNvSpPr>
            <a:spLocks noGrp="1"/>
          </p:cNvSpPr>
          <p:nvPr>
            <p:ph type="title"/>
          </p:nvPr>
        </p:nvSpPr>
        <p:spPr/>
        <p:txBody>
          <a:bodyPr/>
          <a:lstStyle/>
          <a:p>
            <a:r>
              <a:rPr lang="nb-NO" dirty="0" err="1"/>
              <a:t>Padding</a:t>
            </a:r>
            <a:r>
              <a:rPr lang="nb-NO" dirty="0"/>
              <a:t> for 2D</a:t>
            </a:r>
            <a:endParaRPr lang="en-GB" dirty="0"/>
          </a:p>
        </p:txBody>
      </p:sp>
      <p:sp>
        <p:nvSpPr>
          <p:cNvPr id="3" name="Content Placeholder 2">
            <a:extLst>
              <a:ext uri="{FF2B5EF4-FFF2-40B4-BE49-F238E27FC236}">
                <a16:creationId xmlns:a16="http://schemas.microsoft.com/office/drawing/2014/main" id="{C493B5BB-00BD-40EC-99AC-1AEB08454FEC}"/>
              </a:ext>
            </a:extLst>
          </p:cNvPr>
          <p:cNvSpPr>
            <a:spLocks noGrp="1"/>
          </p:cNvSpPr>
          <p:nvPr>
            <p:ph idx="1"/>
          </p:nvPr>
        </p:nvSpPr>
        <p:spPr>
          <a:xfrm>
            <a:off x="913795" y="4367861"/>
            <a:ext cx="10353762" cy="2143007"/>
          </a:xfrm>
        </p:spPr>
        <p:txBody>
          <a:bodyPr>
            <a:normAutofit/>
          </a:bodyPr>
          <a:lstStyle/>
          <a:p>
            <a:r>
              <a:rPr lang="nb-NO" dirty="0"/>
              <a:t>Edge </a:t>
            </a:r>
            <a:r>
              <a:rPr lang="nb-NO" dirty="0" err="1"/>
              <a:t>effects</a:t>
            </a:r>
            <a:r>
              <a:rPr lang="nb-NO" dirty="0"/>
              <a:t> </a:t>
            </a:r>
            <a:r>
              <a:rPr lang="nb-NO" dirty="0" err="1"/>
              <a:t>caused</a:t>
            </a:r>
            <a:r>
              <a:rPr lang="nb-NO" dirty="0"/>
              <a:t> by zero-</a:t>
            </a:r>
            <a:r>
              <a:rPr lang="nb-NO" dirty="0" err="1"/>
              <a:t>padding</a:t>
            </a:r>
            <a:r>
              <a:rPr lang="nb-NO" dirty="0"/>
              <a:t>. More </a:t>
            </a:r>
            <a:r>
              <a:rPr lang="nb-NO" dirty="0" err="1"/>
              <a:t>pronounced</a:t>
            </a:r>
            <a:r>
              <a:rPr lang="nb-NO" dirty="0"/>
              <a:t> for </a:t>
            </a:r>
            <a:r>
              <a:rPr lang="nb-NO" dirty="0" err="1"/>
              <a:t>bigger</a:t>
            </a:r>
            <a:r>
              <a:rPr lang="nb-NO" dirty="0"/>
              <a:t> </a:t>
            </a:r>
            <a:r>
              <a:rPr lang="nb-NO" dirty="0" err="1"/>
              <a:t>kernels</a:t>
            </a:r>
            <a:endParaRPr lang="nb-NO" dirty="0"/>
          </a:p>
          <a:p>
            <a:r>
              <a:rPr lang="nb-NO" dirty="0"/>
              <a:t>I </a:t>
            </a:r>
            <a:r>
              <a:rPr lang="nb-NO" dirty="0" err="1"/>
              <a:t>would</a:t>
            </a:r>
            <a:r>
              <a:rPr lang="nb-NO" dirty="0"/>
              <a:t> like to have </a:t>
            </a:r>
            <a:r>
              <a:rPr lang="nb-NO" dirty="0" err="1"/>
              <a:t>no</a:t>
            </a:r>
            <a:r>
              <a:rPr lang="nb-NO" dirty="0"/>
              <a:t> </a:t>
            </a:r>
            <a:r>
              <a:rPr lang="nb-NO" dirty="0" err="1"/>
              <a:t>padding</a:t>
            </a:r>
            <a:r>
              <a:rPr lang="nb-NO" dirty="0"/>
              <a:t>, </a:t>
            </a:r>
            <a:r>
              <a:rPr lang="nb-NO" i="1" dirty="0" err="1">
                <a:solidFill>
                  <a:schemeClr val="tx1">
                    <a:lumMod val="50000"/>
                  </a:schemeClr>
                </a:solidFill>
              </a:rPr>
              <a:t>but</a:t>
            </a:r>
            <a:r>
              <a:rPr lang="nb-NO" i="1" dirty="0">
                <a:solidFill>
                  <a:schemeClr val="tx1">
                    <a:lumMod val="50000"/>
                  </a:schemeClr>
                </a:solidFill>
              </a:rPr>
              <a:t> </a:t>
            </a:r>
            <a:r>
              <a:rPr lang="nb-NO" i="1" dirty="0" err="1">
                <a:solidFill>
                  <a:schemeClr val="tx1">
                    <a:lumMod val="50000"/>
                  </a:schemeClr>
                </a:solidFill>
              </a:rPr>
              <a:t>tf</a:t>
            </a:r>
            <a:r>
              <a:rPr lang="nb-NO" i="1" dirty="0">
                <a:solidFill>
                  <a:schemeClr val="tx1">
                    <a:lumMod val="50000"/>
                  </a:schemeClr>
                </a:solidFill>
              </a:rPr>
              <a:t> </a:t>
            </a:r>
            <a:r>
              <a:rPr lang="nb-NO" i="1" dirty="0" err="1">
                <a:solidFill>
                  <a:schemeClr val="tx1">
                    <a:lumMod val="50000"/>
                  </a:schemeClr>
                </a:solidFill>
              </a:rPr>
              <a:t>asymmetric</a:t>
            </a:r>
            <a:r>
              <a:rPr lang="nb-NO" i="1" dirty="0">
                <a:solidFill>
                  <a:schemeClr val="tx1">
                    <a:lumMod val="50000"/>
                  </a:schemeClr>
                </a:solidFill>
              </a:rPr>
              <a:t> </a:t>
            </a:r>
            <a:r>
              <a:rPr lang="nb-NO" i="1" dirty="0" err="1">
                <a:solidFill>
                  <a:schemeClr val="tx1">
                    <a:lumMod val="50000"/>
                  </a:schemeClr>
                </a:solidFill>
              </a:rPr>
              <a:t>padding</a:t>
            </a:r>
            <a:r>
              <a:rPr lang="nb-NO" i="1" dirty="0">
                <a:solidFill>
                  <a:schemeClr val="tx1">
                    <a:lumMod val="50000"/>
                  </a:schemeClr>
                </a:solidFill>
              </a:rPr>
              <a:t> </a:t>
            </a:r>
            <a:r>
              <a:rPr lang="nb-NO" i="1" dirty="0" err="1">
                <a:solidFill>
                  <a:schemeClr val="tx1">
                    <a:lumMod val="50000"/>
                  </a:schemeClr>
                </a:solidFill>
              </a:rPr>
              <a:t>requires</a:t>
            </a:r>
            <a:r>
              <a:rPr lang="nb-NO" i="1" dirty="0">
                <a:solidFill>
                  <a:schemeClr val="tx1">
                    <a:lumMod val="50000"/>
                  </a:schemeClr>
                </a:solidFill>
              </a:rPr>
              <a:t> </a:t>
            </a:r>
            <a:r>
              <a:rPr lang="nb-NO" i="1" dirty="0" err="1">
                <a:solidFill>
                  <a:schemeClr val="tx1">
                    <a:lumMod val="50000"/>
                  </a:schemeClr>
                </a:solidFill>
              </a:rPr>
              <a:t>implementation</a:t>
            </a:r>
            <a:r>
              <a:rPr lang="nb-NO" i="1" dirty="0">
                <a:solidFill>
                  <a:schemeClr val="tx1">
                    <a:lumMod val="50000"/>
                  </a:schemeClr>
                </a:solidFill>
              </a:rPr>
              <a:t>.</a:t>
            </a:r>
          </a:p>
          <a:p>
            <a:r>
              <a:rPr lang="nb-NO" dirty="0"/>
              <a:t>I </a:t>
            </a:r>
            <a:r>
              <a:rPr lang="nb-NO" dirty="0" err="1"/>
              <a:t>would</a:t>
            </a:r>
            <a:r>
              <a:rPr lang="nb-NO" dirty="0"/>
              <a:t> like to </a:t>
            </a:r>
            <a:r>
              <a:rPr lang="nb-NO" dirty="0" err="1"/>
              <a:t>use</a:t>
            </a:r>
            <a:r>
              <a:rPr lang="nb-NO" dirty="0"/>
              <a:t> </a:t>
            </a:r>
            <a:r>
              <a:rPr lang="nb-NO" dirty="0" err="1"/>
              <a:t>the</a:t>
            </a:r>
            <a:r>
              <a:rPr lang="nb-NO" dirty="0"/>
              <a:t> </a:t>
            </a:r>
            <a:r>
              <a:rPr lang="nb-NO" dirty="0" err="1"/>
              <a:t>neighboring</a:t>
            </a:r>
            <a:r>
              <a:rPr lang="nb-NO" dirty="0"/>
              <a:t> traces to </a:t>
            </a:r>
            <a:r>
              <a:rPr lang="nb-NO" dirty="0" err="1"/>
              <a:t>reduce</a:t>
            </a:r>
            <a:r>
              <a:rPr lang="nb-NO" dirty="0"/>
              <a:t> </a:t>
            </a:r>
            <a:r>
              <a:rPr lang="nb-NO" dirty="0" err="1"/>
              <a:t>the</a:t>
            </a:r>
            <a:r>
              <a:rPr lang="nb-NO" dirty="0"/>
              <a:t> </a:t>
            </a:r>
            <a:r>
              <a:rPr lang="nb-NO" dirty="0" err="1"/>
              <a:t>dimensionality</a:t>
            </a:r>
            <a:r>
              <a:rPr lang="nb-NO" dirty="0"/>
              <a:t> </a:t>
            </a:r>
            <a:r>
              <a:rPr lang="nb-NO" dirty="0" err="1"/>
              <a:t>down</a:t>
            </a:r>
            <a:r>
              <a:rPr lang="nb-NO" dirty="0"/>
              <a:t> to </a:t>
            </a:r>
            <a:r>
              <a:rPr lang="en-GB" dirty="0"/>
              <a:t>1</a:t>
            </a:r>
          </a:p>
          <a:p>
            <a:pPr lvl="1"/>
            <a:r>
              <a:rPr lang="en-GB" dirty="0"/>
              <a:t>3 width size kernel reduces width dimension by 2 for each pass</a:t>
            </a:r>
            <a:endParaRPr lang="nb-NO" dirty="0"/>
          </a:p>
        </p:txBody>
      </p:sp>
      <p:graphicFrame>
        <p:nvGraphicFramePr>
          <p:cNvPr id="4" name="Table 4">
            <a:extLst>
              <a:ext uri="{FF2B5EF4-FFF2-40B4-BE49-F238E27FC236}">
                <a16:creationId xmlns:a16="http://schemas.microsoft.com/office/drawing/2014/main" id="{7EC4EE01-C909-447C-8106-747D93985F59}"/>
              </a:ext>
            </a:extLst>
          </p:cNvPr>
          <p:cNvGraphicFramePr>
            <a:graphicFrameLocks noGrp="1"/>
          </p:cNvGraphicFramePr>
          <p:nvPr>
            <p:extLst>
              <p:ext uri="{D42A27DB-BD31-4B8C-83A1-F6EECF244321}">
                <p14:modId xmlns:p14="http://schemas.microsoft.com/office/powerpoint/2010/main" val="1886232248"/>
              </p:ext>
            </p:extLst>
          </p:nvPr>
        </p:nvGraphicFramePr>
        <p:xfrm>
          <a:off x="3733202" y="1710366"/>
          <a:ext cx="998706" cy="2194560"/>
        </p:xfrm>
        <a:graphic>
          <a:graphicData uri="http://schemas.openxmlformats.org/drawingml/2006/table">
            <a:tbl>
              <a:tblPr firstRow="1" bandRow="1">
                <a:tableStyleId>{5C22544A-7EE6-4342-B048-85BDC9FD1C3A}</a:tableStyleId>
              </a:tblPr>
              <a:tblGrid>
                <a:gridCol w="332902">
                  <a:extLst>
                    <a:ext uri="{9D8B030D-6E8A-4147-A177-3AD203B41FA5}">
                      <a16:colId xmlns:a16="http://schemas.microsoft.com/office/drawing/2014/main" val="2523268085"/>
                    </a:ext>
                  </a:extLst>
                </a:gridCol>
                <a:gridCol w="332902">
                  <a:extLst>
                    <a:ext uri="{9D8B030D-6E8A-4147-A177-3AD203B41FA5}">
                      <a16:colId xmlns:a16="http://schemas.microsoft.com/office/drawing/2014/main" val="2490193346"/>
                    </a:ext>
                  </a:extLst>
                </a:gridCol>
                <a:gridCol w="332902">
                  <a:extLst>
                    <a:ext uri="{9D8B030D-6E8A-4147-A177-3AD203B41FA5}">
                      <a16:colId xmlns:a16="http://schemas.microsoft.com/office/drawing/2014/main" val="897591534"/>
                    </a:ext>
                  </a:extLst>
                </a:gridCol>
              </a:tblGrid>
              <a:tr h="363197">
                <a:tc>
                  <a:txBody>
                    <a:bodyPr/>
                    <a:lstStyle/>
                    <a:p>
                      <a:r>
                        <a:rPr lang="nb-NO" b="0" dirty="0">
                          <a:solidFill>
                            <a:schemeClr val="tx1"/>
                          </a:solidFill>
                        </a:rPr>
                        <a:t>4</a:t>
                      </a:r>
                      <a:endParaRPr lang="en-GB" b="0" dirty="0">
                        <a:solidFill>
                          <a:schemeClr val="tx1"/>
                        </a:solidFill>
                      </a:endParaRPr>
                    </a:p>
                  </a:txBody>
                  <a:tcPr>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b-NO" b="0" dirty="0">
                          <a:solidFill>
                            <a:schemeClr val="tx1"/>
                          </a:solidFill>
                        </a:rPr>
                        <a:t>2</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b-NO" b="0" dirty="0">
                          <a:solidFill>
                            <a:schemeClr val="tx1"/>
                          </a:solidFill>
                        </a:rPr>
                        <a:t>6</a:t>
                      </a:r>
                      <a:endParaRPr lang="en-GB"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3399413"/>
                  </a:ext>
                </a:extLst>
              </a:tr>
              <a:tr h="363197">
                <a:tc>
                  <a:txBody>
                    <a:bodyPr/>
                    <a:lstStyle/>
                    <a:p>
                      <a:r>
                        <a:rPr lang="nb-NO" b="0" dirty="0">
                          <a:solidFill>
                            <a:schemeClr val="tx1"/>
                          </a:solidFill>
                        </a:rPr>
                        <a:t>8</a:t>
                      </a:r>
                      <a:endParaRPr lang="en-GB" b="0" dirty="0">
                        <a:solidFill>
                          <a:schemeClr val="tx1"/>
                        </a:solidFill>
                      </a:endParaRPr>
                    </a:p>
                  </a:txBody>
                  <a:tcPr>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b-NO" b="0" dirty="0">
                          <a:solidFill>
                            <a:schemeClr val="tx1"/>
                          </a:solidFill>
                        </a:rPr>
                        <a:t>9</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b-NO" b="0" dirty="0">
                          <a:solidFill>
                            <a:schemeClr val="tx1"/>
                          </a:solidFill>
                        </a:rPr>
                        <a:t>1</a:t>
                      </a:r>
                      <a:endParaRPr lang="en-GB"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5119914"/>
                  </a:ext>
                </a:extLst>
              </a:tr>
              <a:tr h="363197">
                <a:tc>
                  <a:txBody>
                    <a:bodyPr/>
                    <a:lstStyle/>
                    <a:p>
                      <a:r>
                        <a:rPr lang="nb-NO" b="0" dirty="0">
                          <a:solidFill>
                            <a:schemeClr val="tx1"/>
                          </a:solidFill>
                        </a:rPr>
                        <a:t>5</a:t>
                      </a:r>
                      <a:endParaRPr lang="en-GB" b="0" dirty="0">
                        <a:solidFill>
                          <a:schemeClr val="tx1"/>
                        </a:solidFill>
                      </a:endParaRPr>
                    </a:p>
                  </a:txBody>
                  <a:tcPr>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c>
                  <a:txBody>
                    <a:bodyPr/>
                    <a:lstStyle/>
                    <a:p>
                      <a:r>
                        <a:rPr lang="nb-NO" b="0" dirty="0">
                          <a:solidFill>
                            <a:schemeClr val="tx1"/>
                          </a:solidFill>
                        </a:rPr>
                        <a:t>8</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c>
                  <a:txBody>
                    <a:bodyPr/>
                    <a:lstStyle/>
                    <a:p>
                      <a:r>
                        <a:rPr lang="nb-NO" b="0" dirty="0">
                          <a:solidFill>
                            <a:schemeClr val="tx1"/>
                          </a:solidFill>
                        </a:rPr>
                        <a:t>3</a:t>
                      </a:r>
                      <a:endParaRPr lang="en-GB"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101262625"/>
                  </a:ext>
                </a:extLst>
              </a:tr>
              <a:tr h="363197">
                <a:tc>
                  <a:txBody>
                    <a:bodyPr/>
                    <a:lstStyle/>
                    <a:p>
                      <a:r>
                        <a:rPr lang="nb-NO" b="0" dirty="0">
                          <a:solidFill>
                            <a:schemeClr val="tx1"/>
                          </a:solidFill>
                        </a:rPr>
                        <a:t>4</a:t>
                      </a:r>
                      <a:endParaRPr lang="en-GB" b="0" dirty="0">
                        <a:solidFill>
                          <a:schemeClr val="tx1"/>
                        </a:solidFill>
                      </a:endParaRPr>
                    </a:p>
                  </a:txBody>
                  <a:tcPr>
                    <a:lnT w="28575" cap="flat" cmpd="sng" algn="ctr">
                      <a:solidFill>
                        <a:schemeClr val="accent2"/>
                      </a:solidFill>
                      <a:prstDash val="solid"/>
                      <a:round/>
                      <a:headEnd type="none" w="med" len="med"/>
                      <a:tailEnd type="none" w="med" len="med"/>
                    </a:lnT>
                    <a:noFill/>
                  </a:tcPr>
                </a:tc>
                <a:tc>
                  <a:txBody>
                    <a:bodyPr/>
                    <a:lstStyle/>
                    <a:p>
                      <a:r>
                        <a:rPr lang="nb-NO" b="0" dirty="0">
                          <a:solidFill>
                            <a:schemeClr val="tx1"/>
                          </a:solidFill>
                        </a:rPr>
                        <a:t>2</a:t>
                      </a:r>
                      <a:endParaRPr lang="en-GB" b="0" dirty="0">
                        <a:solidFill>
                          <a:schemeClr val="tx1"/>
                        </a:solidFill>
                      </a:endParaRPr>
                    </a:p>
                  </a:txBody>
                  <a:tcPr>
                    <a:lnT w="28575" cap="flat" cmpd="sng" algn="ctr">
                      <a:solidFill>
                        <a:schemeClr val="accent2"/>
                      </a:solidFill>
                      <a:prstDash val="solid"/>
                      <a:round/>
                      <a:headEnd type="none" w="med" len="med"/>
                      <a:tailEnd type="none" w="med" len="med"/>
                    </a:lnT>
                    <a:noFill/>
                  </a:tcPr>
                </a:tc>
                <a:tc>
                  <a:txBody>
                    <a:bodyPr/>
                    <a:lstStyle/>
                    <a:p>
                      <a:r>
                        <a:rPr lang="nb-NO" b="0" dirty="0">
                          <a:solidFill>
                            <a:schemeClr val="tx1"/>
                          </a:solidFill>
                        </a:rPr>
                        <a:t>1</a:t>
                      </a:r>
                      <a:endParaRPr lang="en-GB" b="0" dirty="0">
                        <a:solidFill>
                          <a:schemeClr val="tx1"/>
                        </a:solidFill>
                      </a:endParaRPr>
                    </a:p>
                  </a:txBody>
                  <a:tcPr>
                    <a:lnT w="28575" cap="flat" cmpd="sng" algn="ctr">
                      <a:solidFill>
                        <a:schemeClr val="accent2"/>
                      </a:solidFill>
                      <a:prstDash val="solid"/>
                      <a:round/>
                      <a:headEnd type="none" w="med" len="med"/>
                      <a:tailEnd type="none" w="med" len="med"/>
                    </a:lnT>
                    <a:noFill/>
                  </a:tcPr>
                </a:tc>
                <a:extLst>
                  <a:ext uri="{0D108BD9-81ED-4DB2-BD59-A6C34878D82A}">
                    <a16:rowId xmlns:a16="http://schemas.microsoft.com/office/drawing/2014/main" val="1281825426"/>
                  </a:ext>
                </a:extLst>
              </a:tr>
              <a:tr h="363197">
                <a:tc>
                  <a:txBody>
                    <a:bodyPr/>
                    <a:lstStyle/>
                    <a:p>
                      <a:r>
                        <a:rPr lang="nb-NO" b="0" dirty="0">
                          <a:solidFill>
                            <a:schemeClr val="tx1"/>
                          </a:solidFill>
                        </a:rPr>
                        <a:t>8</a:t>
                      </a:r>
                      <a:endParaRPr lang="en-GB" b="0" dirty="0">
                        <a:solidFill>
                          <a:schemeClr val="tx1"/>
                        </a:solidFill>
                      </a:endParaRPr>
                    </a:p>
                  </a:txBody>
                  <a:tcPr>
                    <a:noFill/>
                  </a:tcPr>
                </a:tc>
                <a:tc>
                  <a:txBody>
                    <a:bodyPr/>
                    <a:lstStyle/>
                    <a:p>
                      <a:r>
                        <a:rPr lang="nb-NO" b="0" dirty="0">
                          <a:solidFill>
                            <a:schemeClr val="tx1"/>
                          </a:solidFill>
                        </a:rPr>
                        <a:t>2</a:t>
                      </a:r>
                      <a:endParaRPr lang="en-GB" b="0" dirty="0">
                        <a:solidFill>
                          <a:schemeClr val="tx1"/>
                        </a:solidFill>
                      </a:endParaRPr>
                    </a:p>
                  </a:txBody>
                  <a:tcPr>
                    <a:noFill/>
                  </a:tcPr>
                </a:tc>
                <a:tc>
                  <a:txBody>
                    <a:bodyPr/>
                    <a:lstStyle/>
                    <a:p>
                      <a:r>
                        <a:rPr lang="nb-NO" b="0" dirty="0">
                          <a:solidFill>
                            <a:schemeClr val="tx1"/>
                          </a:solidFill>
                        </a:rPr>
                        <a:t>6</a:t>
                      </a:r>
                      <a:endParaRPr lang="en-GB" b="0" dirty="0">
                        <a:solidFill>
                          <a:schemeClr val="tx1"/>
                        </a:solidFill>
                      </a:endParaRPr>
                    </a:p>
                  </a:txBody>
                  <a:tcPr>
                    <a:noFill/>
                  </a:tcPr>
                </a:tc>
                <a:extLst>
                  <a:ext uri="{0D108BD9-81ED-4DB2-BD59-A6C34878D82A}">
                    <a16:rowId xmlns:a16="http://schemas.microsoft.com/office/drawing/2014/main" val="4115015970"/>
                  </a:ext>
                </a:extLst>
              </a:tr>
              <a:tr h="363197">
                <a:tc>
                  <a:txBody>
                    <a:bodyPr/>
                    <a:lstStyle/>
                    <a:p>
                      <a:r>
                        <a:rPr lang="nb-NO" b="0" dirty="0">
                          <a:solidFill>
                            <a:schemeClr val="tx1"/>
                          </a:solidFill>
                        </a:rPr>
                        <a:t>3</a:t>
                      </a:r>
                      <a:endParaRPr lang="en-GB" b="0" dirty="0">
                        <a:solidFill>
                          <a:schemeClr val="tx1"/>
                        </a:solidFill>
                      </a:endParaRPr>
                    </a:p>
                  </a:txBody>
                  <a:tcPr>
                    <a:noFill/>
                  </a:tcPr>
                </a:tc>
                <a:tc>
                  <a:txBody>
                    <a:bodyPr/>
                    <a:lstStyle/>
                    <a:p>
                      <a:r>
                        <a:rPr lang="nb-NO" b="0" dirty="0">
                          <a:solidFill>
                            <a:schemeClr val="tx1"/>
                          </a:solidFill>
                        </a:rPr>
                        <a:t>7</a:t>
                      </a:r>
                      <a:endParaRPr lang="en-GB" b="0" dirty="0">
                        <a:solidFill>
                          <a:schemeClr val="tx1"/>
                        </a:solidFill>
                      </a:endParaRPr>
                    </a:p>
                  </a:txBody>
                  <a:tcPr>
                    <a:noFill/>
                  </a:tcPr>
                </a:tc>
                <a:tc>
                  <a:txBody>
                    <a:bodyPr/>
                    <a:lstStyle/>
                    <a:p>
                      <a:r>
                        <a:rPr lang="nb-NO" b="0" dirty="0">
                          <a:solidFill>
                            <a:schemeClr val="tx1"/>
                          </a:solidFill>
                        </a:rPr>
                        <a:t>1</a:t>
                      </a:r>
                      <a:endParaRPr lang="en-GB" b="0" dirty="0">
                        <a:solidFill>
                          <a:schemeClr val="tx1"/>
                        </a:solidFill>
                      </a:endParaRPr>
                    </a:p>
                  </a:txBody>
                  <a:tcPr>
                    <a:noFill/>
                  </a:tcPr>
                </a:tc>
                <a:extLst>
                  <a:ext uri="{0D108BD9-81ED-4DB2-BD59-A6C34878D82A}">
                    <a16:rowId xmlns:a16="http://schemas.microsoft.com/office/drawing/2014/main" val="215708935"/>
                  </a:ext>
                </a:extLst>
              </a:tr>
            </a:tbl>
          </a:graphicData>
        </a:graphic>
      </p:graphicFrame>
      <p:cxnSp>
        <p:nvCxnSpPr>
          <p:cNvPr id="7" name="Straight Arrow Connector 6">
            <a:extLst>
              <a:ext uri="{FF2B5EF4-FFF2-40B4-BE49-F238E27FC236}">
                <a16:creationId xmlns:a16="http://schemas.microsoft.com/office/drawing/2014/main" id="{C14F4784-6075-414F-B922-A79F9B76F510}"/>
              </a:ext>
            </a:extLst>
          </p:cNvPr>
          <p:cNvCxnSpPr>
            <a:cxnSpLocks/>
          </p:cNvCxnSpPr>
          <p:nvPr/>
        </p:nvCxnSpPr>
        <p:spPr>
          <a:xfrm>
            <a:off x="6861243" y="2747091"/>
            <a:ext cx="758757" cy="0"/>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graphicFrame>
        <p:nvGraphicFramePr>
          <p:cNvPr id="10" name="Table 10">
            <a:extLst>
              <a:ext uri="{FF2B5EF4-FFF2-40B4-BE49-F238E27FC236}">
                <a16:creationId xmlns:a16="http://schemas.microsoft.com/office/drawing/2014/main" id="{0FFB6BEE-ACE1-45E9-80B3-CA401497C9BE}"/>
              </a:ext>
            </a:extLst>
          </p:cNvPr>
          <p:cNvGraphicFramePr>
            <a:graphicFrameLocks noGrp="1"/>
          </p:cNvGraphicFramePr>
          <p:nvPr>
            <p:extLst>
              <p:ext uri="{D42A27DB-BD31-4B8C-83A1-F6EECF244321}">
                <p14:modId xmlns:p14="http://schemas.microsoft.com/office/powerpoint/2010/main" val="300093179"/>
              </p:ext>
            </p:extLst>
          </p:nvPr>
        </p:nvGraphicFramePr>
        <p:xfrm>
          <a:off x="249990" y="2592054"/>
          <a:ext cx="1071123" cy="1110231"/>
        </p:xfrm>
        <a:graphic>
          <a:graphicData uri="http://schemas.openxmlformats.org/drawingml/2006/table">
            <a:tbl>
              <a:tblPr firstRow="1" bandRow="1">
                <a:effectLst>
                  <a:outerShdw blurRad="50800" dist="38100" dir="18900000" algn="bl" rotWithShape="0">
                    <a:prstClr val="black">
                      <a:alpha val="40000"/>
                    </a:prstClr>
                  </a:outerShdw>
                </a:effectLst>
                <a:tableStyleId>{5C22544A-7EE6-4342-B048-85BDC9FD1C3A}</a:tableStyleId>
              </a:tblPr>
              <a:tblGrid>
                <a:gridCol w="357041">
                  <a:extLst>
                    <a:ext uri="{9D8B030D-6E8A-4147-A177-3AD203B41FA5}">
                      <a16:colId xmlns:a16="http://schemas.microsoft.com/office/drawing/2014/main" val="3408328005"/>
                    </a:ext>
                  </a:extLst>
                </a:gridCol>
                <a:gridCol w="357041">
                  <a:extLst>
                    <a:ext uri="{9D8B030D-6E8A-4147-A177-3AD203B41FA5}">
                      <a16:colId xmlns:a16="http://schemas.microsoft.com/office/drawing/2014/main" val="2501272616"/>
                    </a:ext>
                  </a:extLst>
                </a:gridCol>
                <a:gridCol w="357041">
                  <a:extLst>
                    <a:ext uri="{9D8B030D-6E8A-4147-A177-3AD203B41FA5}">
                      <a16:colId xmlns:a16="http://schemas.microsoft.com/office/drawing/2014/main" val="2535514930"/>
                    </a:ext>
                  </a:extLst>
                </a:gridCol>
              </a:tblGrid>
              <a:tr h="370077">
                <a:tc>
                  <a:txBody>
                    <a:bodyPr/>
                    <a:lstStyle/>
                    <a:p>
                      <a:r>
                        <a:rPr lang="nb-NO" b="0" dirty="0">
                          <a:solidFill>
                            <a:schemeClr val="tx1"/>
                          </a:solidFill>
                          <a:effectLst/>
                        </a:rPr>
                        <a:t>1</a:t>
                      </a:r>
                      <a:endParaRPr lang="en-GB" b="0" dirty="0">
                        <a:solidFill>
                          <a:schemeClr val="tx1"/>
                        </a:solidFill>
                        <a:effectLst/>
                      </a:endParaRPr>
                    </a:p>
                  </a:txBody>
                  <a:tcPr>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b="0" dirty="0">
                          <a:solidFill>
                            <a:schemeClr val="tx1"/>
                          </a:solidFill>
                          <a:effectLst/>
                        </a:rPr>
                        <a:t>1</a:t>
                      </a:r>
                      <a:endParaRPr lang="en-GB" b="0" dirty="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b="0" dirty="0">
                          <a:solidFill>
                            <a:schemeClr val="tx1"/>
                          </a:solidFill>
                          <a:effectLst/>
                        </a:rPr>
                        <a:t>1</a:t>
                      </a:r>
                      <a:endParaRPr lang="en-GB" b="0" dirty="0">
                        <a:solidFill>
                          <a:schemeClr val="tx1"/>
                        </a:solidFill>
                        <a:effectLst/>
                      </a:endParaRPr>
                    </a:p>
                  </a:txBody>
                  <a:tcPr>
                    <a:lnL w="12700"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2365560"/>
                  </a:ext>
                </a:extLst>
              </a:tr>
              <a:tr h="370077">
                <a:tc>
                  <a:txBody>
                    <a:bodyPr/>
                    <a:lstStyle/>
                    <a:p>
                      <a:r>
                        <a:rPr lang="nb-NO" b="0" dirty="0">
                          <a:solidFill>
                            <a:schemeClr val="tx1"/>
                          </a:solidFill>
                          <a:effectLst/>
                        </a:rPr>
                        <a:t>1</a:t>
                      </a:r>
                      <a:endParaRPr lang="en-GB" b="0" dirty="0">
                        <a:solidFill>
                          <a:schemeClr val="tx1"/>
                        </a:solidFill>
                        <a:effectLst/>
                      </a:endParaRPr>
                    </a:p>
                  </a:txBody>
                  <a:tcPr>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b="0" dirty="0">
                          <a:solidFill>
                            <a:schemeClr val="tx1"/>
                          </a:solidFill>
                          <a:effectLst/>
                        </a:rPr>
                        <a:t>1</a:t>
                      </a:r>
                      <a:endParaRPr lang="en-GB" b="0" dirty="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b="0" dirty="0">
                          <a:solidFill>
                            <a:schemeClr val="tx1"/>
                          </a:solidFill>
                          <a:effectLst/>
                        </a:rPr>
                        <a:t>1</a:t>
                      </a:r>
                      <a:endParaRPr lang="en-GB" b="0" dirty="0">
                        <a:solidFill>
                          <a:schemeClr val="tx1"/>
                        </a:solidFill>
                        <a:effectLst/>
                      </a:endParaRPr>
                    </a:p>
                  </a:txBody>
                  <a:tcPr>
                    <a:lnL w="12700"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2678077"/>
                  </a:ext>
                </a:extLst>
              </a:tr>
              <a:tr h="370077">
                <a:tc>
                  <a:txBody>
                    <a:bodyPr/>
                    <a:lstStyle/>
                    <a:p>
                      <a:r>
                        <a:rPr lang="nb-NO" b="0" dirty="0">
                          <a:solidFill>
                            <a:schemeClr val="tx1"/>
                          </a:solidFill>
                          <a:effectLst/>
                        </a:rPr>
                        <a:t>1</a:t>
                      </a:r>
                      <a:endParaRPr lang="en-GB" b="0" dirty="0">
                        <a:solidFill>
                          <a:schemeClr val="tx1"/>
                        </a:solidFill>
                        <a:effectLst/>
                      </a:endParaRPr>
                    </a:p>
                  </a:txBody>
                  <a:tcPr>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c>
                  <a:txBody>
                    <a:bodyPr/>
                    <a:lstStyle/>
                    <a:p>
                      <a:r>
                        <a:rPr lang="nb-NO" b="0" dirty="0">
                          <a:solidFill>
                            <a:schemeClr val="tx1"/>
                          </a:solidFill>
                          <a:effectLst/>
                        </a:rPr>
                        <a:t>1</a:t>
                      </a:r>
                      <a:endParaRPr lang="en-GB" b="0" dirty="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c>
                  <a:txBody>
                    <a:bodyPr/>
                    <a:lstStyle/>
                    <a:p>
                      <a:r>
                        <a:rPr lang="nb-NO" b="0" dirty="0">
                          <a:solidFill>
                            <a:schemeClr val="tx1"/>
                          </a:solidFill>
                          <a:effectLst/>
                        </a:rPr>
                        <a:t>1</a:t>
                      </a:r>
                      <a:endParaRPr lang="en-GB" b="0" dirty="0">
                        <a:solidFill>
                          <a:schemeClr val="tx1"/>
                        </a:solidFill>
                        <a:effectLst/>
                      </a:endParaRPr>
                    </a:p>
                  </a:txBody>
                  <a:tcPr>
                    <a:lnL w="12700"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686405761"/>
                  </a:ext>
                </a:extLst>
              </a:tr>
            </a:tbl>
          </a:graphicData>
        </a:graphic>
      </p:graphicFrame>
      <p:cxnSp>
        <p:nvCxnSpPr>
          <p:cNvPr id="17" name="Straight Arrow Connector 16">
            <a:extLst>
              <a:ext uri="{FF2B5EF4-FFF2-40B4-BE49-F238E27FC236}">
                <a16:creationId xmlns:a16="http://schemas.microsoft.com/office/drawing/2014/main" id="{7F339BE9-8C6B-4CDE-A4E1-2784FFDC12BF}"/>
              </a:ext>
            </a:extLst>
          </p:cNvPr>
          <p:cNvCxnSpPr/>
          <p:nvPr/>
        </p:nvCxnSpPr>
        <p:spPr>
          <a:xfrm flipV="1">
            <a:off x="9573328" y="1140903"/>
            <a:ext cx="1374840" cy="51602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DCFE6B40-AB24-4C8B-80E3-9BE163918536}"/>
              </a:ext>
            </a:extLst>
          </p:cNvPr>
          <p:cNvSpPr txBox="1"/>
          <p:nvPr/>
        </p:nvSpPr>
        <p:spPr>
          <a:xfrm>
            <a:off x="9244668" y="939567"/>
            <a:ext cx="855677" cy="369332"/>
          </a:xfrm>
          <a:prstGeom prst="rect">
            <a:avLst/>
          </a:prstGeom>
          <a:noFill/>
        </p:spPr>
        <p:txBody>
          <a:bodyPr wrap="square" rtlCol="0">
            <a:spAutoFit/>
          </a:bodyPr>
          <a:lstStyle/>
          <a:p>
            <a:r>
              <a:rPr lang="nb-NO" dirty="0"/>
              <a:t>4 units</a:t>
            </a:r>
            <a:endParaRPr lang="en-GB" dirty="0"/>
          </a:p>
        </p:txBody>
      </p:sp>
      <mc:AlternateContent xmlns:mc="http://schemas.openxmlformats.org/markup-compatibility/2006" xmlns:a14="http://schemas.microsoft.com/office/drawing/2010/main">
        <mc:Choice Requires="a14">
          <p:graphicFrame>
            <p:nvGraphicFramePr>
              <p:cNvPr id="19" name="Table 12">
                <a:extLst>
                  <a:ext uri="{FF2B5EF4-FFF2-40B4-BE49-F238E27FC236}">
                    <a16:creationId xmlns:a16="http://schemas.microsoft.com/office/drawing/2014/main" id="{33DE5DD3-7BCD-402A-8C6F-F48F04E3E256}"/>
                  </a:ext>
                </a:extLst>
              </p:cNvPr>
              <p:cNvGraphicFramePr>
                <a:graphicFrameLocks noGrp="1"/>
              </p:cNvGraphicFramePr>
              <p:nvPr>
                <p:extLst>
                  <p:ext uri="{D42A27DB-BD31-4B8C-83A1-F6EECF244321}">
                    <p14:modId xmlns:p14="http://schemas.microsoft.com/office/powerpoint/2010/main" val="2149902290"/>
                  </p:ext>
                </p:extLst>
              </p:nvPr>
            </p:nvGraphicFramePr>
            <p:xfrm>
              <a:off x="9115048" y="1781574"/>
              <a:ext cx="458280" cy="2334546"/>
            </p:xfrm>
            <a:graphic>
              <a:graphicData uri="http://schemas.openxmlformats.org/drawingml/2006/table">
                <a:tbl>
                  <a:tblPr firstRow="1" bandRow="1">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pPr/>
                          <a14:m>
                            <m:oMathPara xmlns:m="http://schemas.openxmlformats.org/officeDocument/2006/math">
                              <m:oMathParaPr>
                                <m:jc m:val="centerGroup"/>
                              </m:oMathParaPr>
                              <m:oMath xmlns:m="http://schemas.openxmlformats.org/officeDocument/2006/math">
                                <m:sSub>
                                  <m:sSubPr>
                                    <m:ctrlPr>
                                      <a:rPr lang="nb-NO" b="0" i="1" smtClean="0">
                                        <a:solidFill>
                                          <a:schemeClr val="tx1"/>
                                        </a:solidFill>
                                        <a:latin typeface="Cambria Math" panose="02040503050406030204" pitchFamily="18" charset="0"/>
                                      </a:rPr>
                                    </m:ctrlPr>
                                  </m:sSubPr>
                                  <m:e>
                                    <m:r>
                                      <a:rPr lang="nb-NO" b="0" i="1" smtClean="0">
                                        <a:solidFill>
                                          <a:schemeClr val="tx1"/>
                                        </a:solidFill>
                                        <a:latin typeface="Cambria Math" panose="02040503050406030204" pitchFamily="18" charset="0"/>
                                      </a:rPr>
                                      <m:t>𝑧</m:t>
                                    </m:r>
                                  </m:e>
                                  <m:sub>
                                    <m:r>
                                      <a:rPr lang="nb-NO" b="0" i="1" smtClean="0">
                                        <a:solidFill>
                                          <a:schemeClr val="tx1"/>
                                        </a:solidFill>
                                        <a:latin typeface="Cambria Math" panose="02040503050406030204" pitchFamily="18" charset="0"/>
                                      </a:rPr>
                                      <m:t>1</m:t>
                                    </m:r>
                                  </m:sub>
                                </m:sSub>
                              </m:oMath>
                            </m:oMathPara>
                          </a14:m>
                          <a:endParaRPr lang="en-GB"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245385392"/>
                      </a:ext>
                    </a:extLst>
                  </a:tr>
                  <a:tr h="389091">
                    <a:tc>
                      <a:txBody>
                        <a:bodyPr/>
                        <a:lstStyle/>
                        <a:p>
                          <a:pPr/>
                          <a14:m>
                            <m:oMathPara xmlns:m="http://schemas.openxmlformats.org/officeDocument/2006/math">
                              <m:oMathParaPr>
                                <m:jc m:val="centerGroup"/>
                              </m:oMathParaPr>
                              <m:oMath xmlns:m="http://schemas.openxmlformats.org/officeDocument/2006/math">
                                <m:sSub>
                                  <m:sSubPr>
                                    <m:ctrlPr>
                                      <a:rPr lang="nb-NO" b="0" i="1" smtClean="0">
                                        <a:solidFill>
                                          <a:schemeClr val="tx1"/>
                                        </a:solidFill>
                                        <a:latin typeface="Cambria Math" panose="02040503050406030204" pitchFamily="18" charset="0"/>
                                      </a:rPr>
                                    </m:ctrlPr>
                                  </m:sSubPr>
                                  <m:e>
                                    <m:r>
                                      <a:rPr lang="nb-NO" b="0" i="1" smtClean="0">
                                        <a:solidFill>
                                          <a:schemeClr val="tx1"/>
                                        </a:solidFill>
                                        <a:latin typeface="Cambria Math" panose="02040503050406030204" pitchFamily="18" charset="0"/>
                                      </a:rPr>
                                      <m:t>𝑧</m:t>
                                    </m:r>
                                  </m:e>
                                  <m:sub>
                                    <m:r>
                                      <a:rPr lang="nb-NO" b="0" i="1" smtClean="0">
                                        <a:solidFill>
                                          <a:schemeClr val="tx1"/>
                                        </a:solidFill>
                                        <a:latin typeface="Cambria Math" panose="02040503050406030204" pitchFamily="18" charset="0"/>
                                      </a:rPr>
                                      <m:t>2</m:t>
                                    </m:r>
                                  </m:sub>
                                </m:sSub>
                              </m:oMath>
                            </m:oMathPara>
                          </a14:m>
                          <a:endParaRPr lang="en-GB"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03591379"/>
                      </a:ext>
                    </a:extLst>
                  </a:tr>
                  <a:tr h="389091">
                    <a:tc>
                      <a:txBody>
                        <a:bodyPr/>
                        <a:lstStyle/>
                        <a:p>
                          <a:pPr/>
                          <a14:m>
                            <m:oMathPara xmlns:m="http://schemas.openxmlformats.org/officeDocument/2006/math">
                              <m:oMathParaPr>
                                <m:jc m:val="centerGroup"/>
                              </m:oMathParaPr>
                              <m:oMath xmlns:m="http://schemas.openxmlformats.org/officeDocument/2006/math">
                                <m:sSub>
                                  <m:sSubPr>
                                    <m:ctrlPr>
                                      <a:rPr lang="nb-NO" b="0" i="1" smtClean="0">
                                        <a:solidFill>
                                          <a:schemeClr val="tx1"/>
                                        </a:solidFill>
                                        <a:latin typeface="Cambria Math" panose="02040503050406030204" pitchFamily="18" charset="0"/>
                                      </a:rPr>
                                    </m:ctrlPr>
                                  </m:sSubPr>
                                  <m:e>
                                    <m:r>
                                      <a:rPr lang="nb-NO" b="0" i="1" smtClean="0">
                                        <a:solidFill>
                                          <a:schemeClr val="tx1"/>
                                        </a:solidFill>
                                        <a:latin typeface="Cambria Math" panose="02040503050406030204" pitchFamily="18" charset="0"/>
                                      </a:rPr>
                                      <m:t>𝑧</m:t>
                                    </m:r>
                                  </m:e>
                                  <m:sub>
                                    <m:r>
                                      <a:rPr lang="nb-NO" b="0" i="1" smtClean="0">
                                        <a:solidFill>
                                          <a:schemeClr val="tx1"/>
                                        </a:solidFill>
                                        <a:latin typeface="Cambria Math" panose="02040503050406030204" pitchFamily="18" charset="0"/>
                                      </a:rPr>
                                      <m:t>3</m:t>
                                    </m:r>
                                  </m:sub>
                                </m:sSub>
                              </m:oMath>
                            </m:oMathPara>
                          </a14:m>
                          <a:endParaRPr lang="en-GB"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17241172"/>
                      </a:ext>
                    </a:extLst>
                  </a:tr>
                  <a:tr h="389091">
                    <a:tc>
                      <a:txBody>
                        <a:bodyPr/>
                        <a:lstStyle/>
                        <a:p>
                          <a:pPr/>
                          <a14:m>
                            <m:oMathPara xmlns:m="http://schemas.openxmlformats.org/officeDocument/2006/math">
                              <m:oMathParaPr>
                                <m:jc m:val="centerGroup"/>
                              </m:oMathParaPr>
                              <m:oMath xmlns:m="http://schemas.openxmlformats.org/officeDocument/2006/math">
                                <m:sSub>
                                  <m:sSubPr>
                                    <m:ctrlPr>
                                      <a:rPr lang="nb-NO" b="0" i="1" smtClean="0">
                                        <a:solidFill>
                                          <a:schemeClr val="tx1"/>
                                        </a:solidFill>
                                        <a:latin typeface="Cambria Math" panose="02040503050406030204" pitchFamily="18" charset="0"/>
                                      </a:rPr>
                                    </m:ctrlPr>
                                  </m:sSubPr>
                                  <m:e>
                                    <m:r>
                                      <a:rPr lang="nb-NO" b="0" i="1" smtClean="0">
                                        <a:solidFill>
                                          <a:schemeClr val="tx1"/>
                                        </a:solidFill>
                                        <a:latin typeface="Cambria Math" panose="02040503050406030204" pitchFamily="18" charset="0"/>
                                      </a:rPr>
                                      <m:t>𝑧</m:t>
                                    </m:r>
                                  </m:e>
                                  <m:sub>
                                    <m:r>
                                      <a:rPr lang="nb-NO" b="0" i="1" smtClean="0">
                                        <a:solidFill>
                                          <a:schemeClr val="tx1"/>
                                        </a:solidFill>
                                        <a:latin typeface="Cambria Math" panose="02040503050406030204" pitchFamily="18" charset="0"/>
                                      </a:rPr>
                                      <m:t>4</m:t>
                                    </m:r>
                                  </m:sub>
                                </m:sSub>
                              </m:oMath>
                            </m:oMathPara>
                          </a14:m>
                          <a:endParaRPr lang="en-GB"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080545984"/>
                      </a:ext>
                    </a:extLst>
                  </a:tr>
                  <a:tr h="389091">
                    <a:tc>
                      <a:txBody>
                        <a:bodyPr/>
                        <a:lstStyle/>
                        <a:p>
                          <a:pPr/>
                          <a14:m>
                            <m:oMathPara xmlns:m="http://schemas.openxmlformats.org/officeDocument/2006/math">
                              <m:oMathParaPr>
                                <m:jc m:val="centerGroup"/>
                              </m:oMathParaPr>
                              <m:oMath xmlns:m="http://schemas.openxmlformats.org/officeDocument/2006/math">
                                <m:sSub>
                                  <m:sSubPr>
                                    <m:ctrlPr>
                                      <a:rPr lang="nb-NO" b="0" i="1" smtClean="0">
                                        <a:solidFill>
                                          <a:schemeClr val="tx1"/>
                                        </a:solidFill>
                                        <a:latin typeface="Cambria Math" panose="02040503050406030204" pitchFamily="18" charset="0"/>
                                      </a:rPr>
                                    </m:ctrlPr>
                                  </m:sSubPr>
                                  <m:e>
                                    <m:r>
                                      <a:rPr lang="nb-NO" b="0" i="1" smtClean="0">
                                        <a:solidFill>
                                          <a:schemeClr val="tx1"/>
                                        </a:solidFill>
                                        <a:latin typeface="Cambria Math" panose="02040503050406030204" pitchFamily="18" charset="0"/>
                                      </a:rPr>
                                      <m:t>𝑧</m:t>
                                    </m:r>
                                  </m:e>
                                  <m:sub>
                                    <m:r>
                                      <a:rPr lang="nb-NO" b="0" i="1" smtClean="0">
                                        <a:solidFill>
                                          <a:schemeClr val="tx1"/>
                                        </a:solidFill>
                                        <a:latin typeface="Cambria Math" panose="02040503050406030204" pitchFamily="18" charset="0"/>
                                      </a:rPr>
                                      <m:t>5</m:t>
                                    </m:r>
                                  </m:sub>
                                </m:sSub>
                              </m:oMath>
                            </m:oMathPara>
                          </a14:m>
                          <a:endParaRPr lang="en-GB"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538343997"/>
                      </a:ext>
                    </a:extLst>
                  </a:tr>
                  <a:tr h="389091">
                    <a:tc>
                      <a:txBody>
                        <a:bodyPr/>
                        <a:lstStyle/>
                        <a:p>
                          <a:pPr/>
                          <a14:m>
                            <m:oMathPara xmlns:m="http://schemas.openxmlformats.org/officeDocument/2006/math">
                              <m:oMathParaPr>
                                <m:jc m:val="centerGroup"/>
                              </m:oMathParaPr>
                              <m:oMath xmlns:m="http://schemas.openxmlformats.org/officeDocument/2006/math">
                                <m:sSub>
                                  <m:sSubPr>
                                    <m:ctrlPr>
                                      <a:rPr lang="nb-NO" b="0" i="1" smtClean="0">
                                        <a:solidFill>
                                          <a:schemeClr val="tx1"/>
                                        </a:solidFill>
                                        <a:latin typeface="Cambria Math" panose="02040503050406030204" pitchFamily="18" charset="0"/>
                                      </a:rPr>
                                    </m:ctrlPr>
                                  </m:sSubPr>
                                  <m:e>
                                    <m:r>
                                      <a:rPr lang="nb-NO" b="0" i="1" smtClean="0">
                                        <a:solidFill>
                                          <a:schemeClr val="tx1"/>
                                        </a:solidFill>
                                        <a:latin typeface="Cambria Math" panose="02040503050406030204" pitchFamily="18" charset="0"/>
                                      </a:rPr>
                                      <m:t>𝑧</m:t>
                                    </m:r>
                                  </m:e>
                                  <m:sub>
                                    <m:r>
                                      <a:rPr lang="nb-NO" b="0" i="1" smtClean="0">
                                        <a:solidFill>
                                          <a:schemeClr val="tx1"/>
                                        </a:solidFill>
                                        <a:latin typeface="Cambria Math" panose="02040503050406030204" pitchFamily="18" charset="0"/>
                                      </a:rPr>
                                      <m:t>6</m:t>
                                    </m:r>
                                  </m:sub>
                                </m:sSub>
                              </m:oMath>
                            </m:oMathPara>
                          </a14:m>
                          <a:endParaRPr lang="en-GB"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063768554"/>
                      </a:ext>
                    </a:extLst>
                  </a:tr>
                </a:tbl>
              </a:graphicData>
            </a:graphic>
          </p:graphicFrame>
        </mc:Choice>
        <mc:Fallback xmlns="">
          <p:graphicFrame>
            <p:nvGraphicFramePr>
              <p:cNvPr id="19" name="Table 12">
                <a:extLst>
                  <a:ext uri="{FF2B5EF4-FFF2-40B4-BE49-F238E27FC236}">
                    <a16:creationId xmlns:a16="http://schemas.microsoft.com/office/drawing/2014/main" id="{33DE5DD3-7BCD-402A-8C6F-F48F04E3E256}"/>
                  </a:ext>
                </a:extLst>
              </p:cNvPr>
              <p:cNvGraphicFramePr>
                <a:graphicFrameLocks noGrp="1"/>
              </p:cNvGraphicFramePr>
              <p:nvPr>
                <p:extLst>
                  <p:ext uri="{D42A27DB-BD31-4B8C-83A1-F6EECF244321}">
                    <p14:modId xmlns:p14="http://schemas.microsoft.com/office/powerpoint/2010/main" val="2149902290"/>
                  </p:ext>
                </p:extLst>
              </p:nvPr>
            </p:nvGraphicFramePr>
            <p:xfrm>
              <a:off x="9115048" y="1781574"/>
              <a:ext cx="458280" cy="2334546"/>
            </p:xfrm>
            <a:graphic>
              <a:graphicData uri="http://schemas.openxmlformats.org/drawingml/2006/table">
                <a:tbl>
                  <a:tblPr firstRow="1" bandRow="1">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2"/>
                          <a:stretch>
                            <a:fillRect b="-500000"/>
                          </a:stretch>
                        </a:blipFill>
                      </a:tcPr>
                    </a:tc>
                    <a:extLst>
                      <a:ext uri="{0D108BD9-81ED-4DB2-BD59-A6C34878D82A}">
                        <a16:rowId xmlns:a16="http://schemas.microsoft.com/office/drawing/2014/main" val="4245385392"/>
                      </a:ext>
                    </a:extLst>
                  </a:tr>
                  <a:tr h="389091">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2"/>
                          <a:stretch>
                            <a:fillRect t="-100000" b="-400000"/>
                          </a:stretch>
                        </a:blipFill>
                      </a:tcPr>
                    </a:tc>
                    <a:extLst>
                      <a:ext uri="{0D108BD9-81ED-4DB2-BD59-A6C34878D82A}">
                        <a16:rowId xmlns:a16="http://schemas.microsoft.com/office/drawing/2014/main" val="1603591379"/>
                      </a:ext>
                    </a:extLst>
                  </a:tr>
                  <a:tr h="389091">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2"/>
                          <a:stretch>
                            <a:fillRect t="-200000" b="-300000"/>
                          </a:stretch>
                        </a:blipFill>
                      </a:tcPr>
                    </a:tc>
                    <a:extLst>
                      <a:ext uri="{0D108BD9-81ED-4DB2-BD59-A6C34878D82A}">
                        <a16:rowId xmlns:a16="http://schemas.microsoft.com/office/drawing/2014/main" val="1817241172"/>
                      </a:ext>
                    </a:extLst>
                  </a:tr>
                  <a:tr h="389091">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2"/>
                          <a:stretch>
                            <a:fillRect t="-300000" b="-200000"/>
                          </a:stretch>
                        </a:blipFill>
                      </a:tcPr>
                    </a:tc>
                    <a:extLst>
                      <a:ext uri="{0D108BD9-81ED-4DB2-BD59-A6C34878D82A}">
                        <a16:rowId xmlns:a16="http://schemas.microsoft.com/office/drawing/2014/main" val="3080545984"/>
                      </a:ext>
                    </a:extLst>
                  </a:tr>
                  <a:tr h="389091">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2"/>
                          <a:stretch>
                            <a:fillRect t="-400000" b="-100000"/>
                          </a:stretch>
                        </a:blipFill>
                      </a:tcPr>
                    </a:tc>
                    <a:extLst>
                      <a:ext uri="{0D108BD9-81ED-4DB2-BD59-A6C34878D82A}">
                        <a16:rowId xmlns:a16="http://schemas.microsoft.com/office/drawing/2014/main" val="538343997"/>
                      </a:ext>
                    </a:extLst>
                  </a:tr>
                  <a:tr h="389091">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2"/>
                          <a:stretch>
                            <a:fillRect t="-500000"/>
                          </a:stretch>
                        </a:blipFill>
                      </a:tcPr>
                    </a:tc>
                    <a:extLst>
                      <a:ext uri="{0D108BD9-81ED-4DB2-BD59-A6C34878D82A}">
                        <a16:rowId xmlns:a16="http://schemas.microsoft.com/office/drawing/2014/main" val="3063768554"/>
                      </a:ext>
                    </a:extLst>
                  </a:tr>
                </a:tbl>
              </a:graphicData>
            </a:graphic>
          </p:graphicFrame>
        </mc:Fallback>
      </mc:AlternateContent>
      <p:sp>
        <p:nvSpPr>
          <p:cNvPr id="23" name="TextBox 22">
            <a:extLst>
              <a:ext uri="{FF2B5EF4-FFF2-40B4-BE49-F238E27FC236}">
                <a16:creationId xmlns:a16="http://schemas.microsoft.com/office/drawing/2014/main" id="{B0697436-CEB2-4145-A484-996EFAD1A949}"/>
              </a:ext>
            </a:extLst>
          </p:cNvPr>
          <p:cNvSpPr txBox="1"/>
          <p:nvPr/>
        </p:nvSpPr>
        <p:spPr>
          <a:xfrm>
            <a:off x="249990" y="1988821"/>
            <a:ext cx="1071123" cy="646331"/>
          </a:xfrm>
          <a:prstGeom prst="rect">
            <a:avLst/>
          </a:prstGeom>
          <a:noFill/>
        </p:spPr>
        <p:txBody>
          <a:bodyPr wrap="square" rtlCol="0">
            <a:spAutoFit/>
          </a:bodyPr>
          <a:lstStyle/>
          <a:p>
            <a:r>
              <a:rPr lang="nb-NO" dirty="0"/>
              <a:t>(4x3x3)</a:t>
            </a:r>
          </a:p>
          <a:p>
            <a:r>
              <a:rPr lang="nb-NO" dirty="0" err="1"/>
              <a:t>Kernel</a:t>
            </a:r>
            <a:endParaRPr lang="en-GB" dirty="0"/>
          </a:p>
        </p:txBody>
      </p:sp>
    </p:spTree>
    <p:extLst>
      <p:ext uri="{BB962C8B-B14F-4D97-AF65-F5344CB8AC3E}">
        <p14:creationId xmlns:p14="http://schemas.microsoft.com/office/powerpoint/2010/main" val="4104082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28CAEBA-7263-40DA-8FB5-E980E0029DE5}"/>
              </a:ext>
            </a:extLst>
          </p:cNvPr>
          <p:cNvSpPr/>
          <p:nvPr/>
        </p:nvSpPr>
        <p:spPr>
          <a:xfrm>
            <a:off x="8645236" y="1535184"/>
            <a:ext cx="2844800" cy="442938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6FB8E2CC-9B16-40DC-8DDE-F17F1D2232F2}"/>
              </a:ext>
            </a:extLst>
          </p:cNvPr>
          <p:cNvSpPr>
            <a:spLocks noGrp="1"/>
          </p:cNvSpPr>
          <p:nvPr>
            <p:ph type="title"/>
          </p:nvPr>
        </p:nvSpPr>
        <p:spPr/>
        <p:txBody>
          <a:bodyPr/>
          <a:lstStyle/>
          <a:p>
            <a:r>
              <a:rPr lang="nb-NO" dirty="0" err="1"/>
              <a:t>Proposed</a:t>
            </a:r>
            <a:r>
              <a:rPr lang="nb-NO" dirty="0"/>
              <a:t> </a:t>
            </a:r>
            <a:r>
              <a:rPr lang="nb-NO" dirty="0" err="1"/>
              <a:t>method</a:t>
            </a:r>
            <a:endParaRPr lang="en-GB" dirty="0"/>
          </a:p>
        </p:txBody>
      </p:sp>
      <p:sp>
        <p:nvSpPr>
          <p:cNvPr id="3" name="Content Placeholder 2">
            <a:extLst>
              <a:ext uri="{FF2B5EF4-FFF2-40B4-BE49-F238E27FC236}">
                <a16:creationId xmlns:a16="http://schemas.microsoft.com/office/drawing/2014/main" id="{2AF249B5-2C8F-4BF4-97B9-85EF961A14A6}"/>
              </a:ext>
            </a:extLst>
          </p:cNvPr>
          <p:cNvSpPr>
            <a:spLocks noGrp="1"/>
          </p:cNvSpPr>
          <p:nvPr>
            <p:ph idx="1"/>
          </p:nvPr>
        </p:nvSpPr>
        <p:spPr>
          <a:xfrm>
            <a:off x="913795" y="2076450"/>
            <a:ext cx="7195732" cy="3714749"/>
          </a:xfrm>
        </p:spPr>
        <p:txBody>
          <a:bodyPr>
            <a:normAutofit/>
          </a:bodyPr>
          <a:lstStyle/>
          <a:p>
            <a:r>
              <a:rPr lang="nb-NO" dirty="0" err="1"/>
              <a:t>Use</a:t>
            </a:r>
            <a:r>
              <a:rPr lang="nb-NO" dirty="0"/>
              <a:t> </a:t>
            </a:r>
            <a:r>
              <a:rPr lang="nb-NO" dirty="0" err="1"/>
              <a:t>genetic</a:t>
            </a:r>
            <a:r>
              <a:rPr lang="nb-NO" dirty="0"/>
              <a:t> </a:t>
            </a:r>
            <a:r>
              <a:rPr lang="nb-NO" dirty="0" err="1"/>
              <a:t>algorithm</a:t>
            </a:r>
            <a:r>
              <a:rPr lang="nb-NO" dirty="0"/>
              <a:t> to </a:t>
            </a:r>
            <a:r>
              <a:rPr lang="nb-NO" dirty="0" err="1"/>
              <a:t>invert</a:t>
            </a:r>
            <a:r>
              <a:rPr lang="nb-NO" dirty="0"/>
              <a:t> for AI </a:t>
            </a:r>
            <a:r>
              <a:rPr lang="nb-NO" dirty="0" err="1"/>
              <a:t>around</a:t>
            </a:r>
            <a:r>
              <a:rPr lang="nb-NO" dirty="0"/>
              <a:t> CPT locations</a:t>
            </a:r>
          </a:p>
          <a:p>
            <a:r>
              <a:rPr lang="nb-NO" dirty="0" err="1"/>
              <a:t>Invert</a:t>
            </a:r>
            <a:r>
              <a:rPr lang="nb-NO" dirty="0"/>
              <a:t> for AI </a:t>
            </a:r>
            <a:r>
              <a:rPr lang="nb-NO" dirty="0" err="1"/>
              <a:t>using</a:t>
            </a:r>
            <a:r>
              <a:rPr lang="nb-NO" dirty="0"/>
              <a:t> TCN</a:t>
            </a:r>
          </a:p>
          <a:p>
            <a:r>
              <a:rPr lang="nb-NO" dirty="0" err="1"/>
              <a:t>Use</a:t>
            </a:r>
            <a:r>
              <a:rPr lang="nb-NO" dirty="0"/>
              <a:t> latent </a:t>
            </a:r>
            <a:r>
              <a:rPr lang="nb-NO" dirty="0" err="1"/>
              <a:t>space</a:t>
            </a:r>
            <a:r>
              <a:rPr lang="nb-NO" dirty="0"/>
              <a:t> units in </a:t>
            </a:r>
            <a:r>
              <a:rPr lang="nb-NO" dirty="0" err="1"/>
              <a:t>place</a:t>
            </a:r>
            <a:r>
              <a:rPr lang="nb-NO" dirty="0"/>
              <a:t> </a:t>
            </a:r>
            <a:r>
              <a:rPr lang="nb-NO" dirty="0" err="1"/>
              <a:t>of</a:t>
            </a:r>
            <a:r>
              <a:rPr lang="nb-NO" dirty="0"/>
              <a:t> </a:t>
            </a:r>
            <a:r>
              <a:rPr lang="nb-NO" dirty="0" err="1"/>
              <a:t>the</a:t>
            </a:r>
            <a:r>
              <a:rPr lang="nb-NO" dirty="0"/>
              <a:t> </a:t>
            </a:r>
            <a:r>
              <a:rPr lang="nb-NO" dirty="0" err="1"/>
              <a:t>seismic</a:t>
            </a:r>
            <a:r>
              <a:rPr lang="nb-NO" dirty="0"/>
              <a:t> </a:t>
            </a:r>
            <a:r>
              <a:rPr lang="nb-NO" dirty="0" err="1"/>
              <a:t>attributes</a:t>
            </a:r>
            <a:r>
              <a:rPr lang="nb-NO" dirty="0"/>
              <a:t> in </a:t>
            </a:r>
            <a:r>
              <a:rPr lang="nb-NO" dirty="0" err="1"/>
              <a:t>tree</a:t>
            </a:r>
            <a:r>
              <a:rPr lang="nb-NO" dirty="0"/>
              <a:t> </a:t>
            </a:r>
            <a:r>
              <a:rPr lang="nb-NO" dirty="0" err="1"/>
              <a:t>model</a:t>
            </a:r>
            <a:endParaRPr lang="nb-NO" dirty="0"/>
          </a:p>
          <a:p>
            <a:endParaRPr lang="nb-NO" dirty="0"/>
          </a:p>
          <a:p>
            <a:r>
              <a:rPr lang="nb-NO" dirty="0"/>
              <a:t>This </a:t>
            </a:r>
            <a:r>
              <a:rPr lang="nb-NO" dirty="0" err="1"/>
              <a:t>method</a:t>
            </a:r>
            <a:r>
              <a:rPr lang="nb-NO" dirty="0"/>
              <a:t> </a:t>
            </a:r>
            <a:r>
              <a:rPr lang="nb-NO" dirty="0" err="1"/>
              <a:t>requires</a:t>
            </a:r>
            <a:r>
              <a:rPr lang="nb-NO" dirty="0"/>
              <a:t> less data to be </a:t>
            </a:r>
            <a:r>
              <a:rPr lang="nb-NO" dirty="0" err="1"/>
              <a:t>quality</a:t>
            </a:r>
            <a:r>
              <a:rPr lang="nb-NO" dirty="0"/>
              <a:t> </a:t>
            </a:r>
            <a:r>
              <a:rPr lang="nb-NO" dirty="0" err="1"/>
              <a:t>controlled</a:t>
            </a:r>
            <a:r>
              <a:rPr lang="nb-NO" dirty="0"/>
              <a:t>. </a:t>
            </a:r>
            <a:r>
              <a:rPr lang="nb-NO" dirty="0" err="1"/>
              <a:t>Only</a:t>
            </a:r>
            <a:r>
              <a:rPr lang="nb-NO" dirty="0"/>
              <a:t> </a:t>
            </a:r>
            <a:r>
              <a:rPr lang="nb-NO" dirty="0" err="1"/>
              <a:t>one</a:t>
            </a:r>
            <a:r>
              <a:rPr lang="nb-NO" dirty="0"/>
              <a:t> AI trace per </a:t>
            </a:r>
            <a:r>
              <a:rPr lang="nb-NO" dirty="0" err="1"/>
              <a:t>borehole</a:t>
            </a:r>
            <a:r>
              <a:rPr lang="nb-NO" dirty="0"/>
              <a:t> location.</a:t>
            </a:r>
          </a:p>
          <a:p>
            <a:r>
              <a:rPr lang="nb-NO" dirty="0"/>
              <a:t>AI </a:t>
            </a:r>
            <a:r>
              <a:rPr lang="nb-NO" dirty="0" err="1"/>
              <a:t>predictions</a:t>
            </a:r>
            <a:r>
              <a:rPr lang="nb-NO" dirty="0"/>
              <a:t> </a:t>
            </a:r>
            <a:r>
              <a:rPr lang="nb-NO" dirty="0" err="1"/>
              <a:t>can</a:t>
            </a:r>
            <a:r>
              <a:rPr lang="nb-NO" dirty="0"/>
              <a:t> be </a:t>
            </a:r>
            <a:r>
              <a:rPr lang="nb-NO" dirty="0" err="1"/>
              <a:t>compared</a:t>
            </a:r>
            <a:r>
              <a:rPr lang="nb-NO" dirty="0"/>
              <a:t> to </a:t>
            </a:r>
            <a:r>
              <a:rPr lang="nb-NO" dirty="0" err="1"/>
              <a:t>the</a:t>
            </a:r>
            <a:r>
              <a:rPr lang="nb-NO" dirty="0"/>
              <a:t> </a:t>
            </a:r>
            <a:r>
              <a:rPr lang="nb-NO" dirty="0" err="1"/>
              <a:t>fully</a:t>
            </a:r>
            <a:r>
              <a:rPr lang="nb-NO" dirty="0"/>
              <a:t> </a:t>
            </a:r>
            <a:r>
              <a:rPr lang="nb-NO" dirty="0" err="1"/>
              <a:t>inverted</a:t>
            </a:r>
            <a:r>
              <a:rPr lang="nb-NO" dirty="0"/>
              <a:t> data</a:t>
            </a:r>
          </a:p>
        </p:txBody>
      </p:sp>
      <p:pic>
        <p:nvPicPr>
          <p:cNvPr id="6" name="Picture 5">
            <a:extLst>
              <a:ext uri="{FF2B5EF4-FFF2-40B4-BE49-F238E27FC236}">
                <a16:creationId xmlns:a16="http://schemas.microsoft.com/office/drawing/2014/main" id="{55F730F8-C67A-4055-BD6A-A92E9909C5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1874" y="2567708"/>
            <a:ext cx="2395683" cy="2395683"/>
          </a:xfrm>
          <a:prstGeom prst="rect">
            <a:avLst/>
          </a:prstGeom>
          <a:effectLst/>
        </p:spPr>
      </p:pic>
      <p:sp>
        <p:nvSpPr>
          <p:cNvPr id="8" name="TextBox 7">
            <a:extLst>
              <a:ext uri="{FF2B5EF4-FFF2-40B4-BE49-F238E27FC236}">
                <a16:creationId xmlns:a16="http://schemas.microsoft.com/office/drawing/2014/main" id="{C4F26308-D4DA-4B7F-B7EB-80B69138EFB1}"/>
              </a:ext>
            </a:extLst>
          </p:cNvPr>
          <p:cNvSpPr txBox="1"/>
          <p:nvPr/>
        </p:nvSpPr>
        <p:spPr>
          <a:xfrm>
            <a:off x="8921310" y="1822191"/>
            <a:ext cx="2298584" cy="523220"/>
          </a:xfrm>
          <a:prstGeom prst="rect">
            <a:avLst/>
          </a:prstGeom>
          <a:noFill/>
          <a:effectLst/>
        </p:spPr>
        <p:txBody>
          <a:bodyPr wrap="square" rtlCol="0">
            <a:spAutoFit/>
          </a:bodyPr>
          <a:lstStyle/>
          <a:p>
            <a:r>
              <a:rPr lang="nb-NO" sz="2800" b="1" dirty="0" err="1">
                <a:solidFill>
                  <a:schemeClr val="bg1"/>
                </a:solidFill>
              </a:rPr>
              <a:t>Local</a:t>
            </a:r>
            <a:r>
              <a:rPr lang="nb-NO" sz="2800" b="1" dirty="0">
                <a:solidFill>
                  <a:schemeClr val="bg1"/>
                </a:solidFill>
              </a:rPr>
              <a:t> </a:t>
            </a:r>
            <a:r>
              <a:rPr lang="nb-NO" sz="2800" b="1" dirty="0" err="1">
                <a:solidFill>
                  <a:schemeClr val="bg1"/>
                </a:solidFill>
              </a:rPr>
              <a:t>seismic</a:t>
            </a:r>
            <a:endParaRPr lang="en-GB" sz="2800" b="1" dirty="0">
              <a:solidFill>
                <a:schemeClr val="bg1"/>
              </a:solidFill>
            </a:endParaRPr>
          </a:p>
        </p:txBody>
      </p:sp>
      <p:cxnSp>
        <p:nvCxnSpPr>
          <p:cNvPr id="10" name="Straight Arrow Connector 9">
            <a:extLst>
              <a:ext uri="{FF2B5EF4-FFF2-40B4-BE49-F238E27FC236}">
                <a16:creationId xmlns:a16="http://schemas.microsoft.com/office/drawing/2014/main" id="{6789DBB7-534C-49E2-95EC-B3CEBE4D2844}"/>
              </a:ext>
            </a:extLst>
          </p:cNvPr>
          <p:cNvCxnSpPr>
            <a:stCxn id="8" idx="2"/>
          </p:cNvCxnSpPr>
          <p:nvPr/>
        </p:nvCxnSpPr>
        <p:spPr>
          <a:xfrm flipH="1">
            <a:off x="10069715" y="2345411"/>
            <a:ext cx="887" cy="104174"/>
          </a:xfrm>
          <a:prstGeom prst="straightConnector1">
            <a:avLst/>
          </a:prstGeom>
          <a:ln>
            <a:solidFill>
              <a:schemeClr val="bg1"/>
            </a:solidFill>
            <a:tailEnd type="triangle"/>
          </a:ln>
          <a:effectLst/>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DA1E8E3D-A651-4F39-A7C1-E1EEB81FD5BD}"/>
              </a:ext>
            </a:extLst>
          </p:cNvPr>
          <p:cNvCxnSpPr/>
          <p:nvPr/>
        </p:nvCxnSpPr>
        <p:spPr>
          <a:xfrm flipH="1">
            <a:off x="10086384" y="5081514"/>
            <a:ext cx="887" cy="104174"/>
          </a:xfrm>
          <a:prstGeom prst="straightConnector1">
            <a:avLst/>
          </a:prstGeom>
          <a:ln>
            <a:solidFill>
              <a:schemeClr val="bg1"/>
            </a:solidFill>
            <a:tailEnd type="triangle"/>
          </a:ln>
          <a:effectLst/>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D2EF85E0-EF40-4A65-9183-8183FBD53559}"/>
              </a:ext>
            </a:extLst>
          </p:cNvPr>
          <p:cNvSpPr txBox="1"/>
          <p:nvPr/>
        </p:nvSpPr>
        <p:spPr>
          <a:xfrm>
            <a:off x="8921310" y="5330727"/>
            <a:ext cx="2461260" cy="369332"/>
          </a:xfrm>
          <a:prstGeom prst="rect">
            <a:avLst/>
          </a:prstGeom>
          <a:noFill/>
          <a:effectLst/>
        </p:spPr>
        <p:txBody>
          <a:bodyPr wrap="square" rtlCol="0">
            <a:spAutoFit/>
          </a:bodyPr>
          <a:lstStyle/>
          <a:p>
            <a:r>
              <a:rPr lang="nb-NO" b="1" dirty="0">
                <a:solidFill>
                  <a:schemeClr val="bg1"/>
                </a:solidFill>
              </a:rPr>
              <a:t>Single AI &amp; CPT trace</a:t>
            </a:r>
            <a:endParaRPr lang="en-GB" b="1" dirty="0">
              <a:solidFill>
                <a:schemeClr val="bg1"/>
              </a:solidFill>
            </a:endParaRPr>
          </a:p>
        </p:txBody>
      </p:sp>
    </p:spTree>
    <p:extLst>
      <p:ext uri="{BB962C8B-B14F-4D97-AF65-F5344CB8AC3E}">
        <p14:creationId xmlns:p14="http://schemas.microsoft.com/office/powerpoint/2010/main" val="4197701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2A45DB-800B-4109-B1A6-B0BD674FC577}"/>
              </a:ext>
            </a:extLst>
          </p:cNvPr>
          <p:cNvSpPr/>
          <p:nvPr/>
        </p:nvSpPr>
        <p:spPr>
          <a:xfrm>
            <a:off x="7246620" y="1866901"/>
            <a:ext cx="4472940" cy="34975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E0179F70-135C-4A1C-B1A2-01C2A4A0CECD}"/>
              </a:ext>
            </a:extLst>
          </p:cNvPr>
          <p:cNvSpPr>
            <a:spLocks noGrp="1"/>
          </p:cNvSpPr>
          <p:nvPr>
            <p:ph type="title"/>
          </p:nvPr>
        </p:nvSpPr>
        <p:spPr/>
        <p:txBody>
          <a:bodyPr/>
          <a:lstStyle/>
          <a:p>
            <a:r>
              <a:rPr lang="nb-NO" dirty="0" err="1"/>
              <a:t>Proposed</a:t>
            </a:r>
            <a:r>
              <a:rPr lang="nb-NO" dirty="0"/>
              <a:t> </a:t>
            </a:r>
            <a:r>
              <a:rPr lang="nb-NO" dirty="0" err="1"/>
              <a:t>method</a:t>
            </a:r>
            <a:endParaRPr lang="en-GB" dirty="0"/>
          </a:p>
        </p:txBody>
      </p:sp>
      <p:sp>
        <p:nvSpPr>
          <p:cNvPr id="3" name="Content Placeholder 2">
            <a:extLst>
              <a:ext uri="{FF2B5EF4-FFF2-40B4-BE49-F238E27FC236}">
                <a16:creationId xmlns:a16="http://schemas.microsoft.com/office/drawing/2014/main" id="{1B743E90-8A1C-4488-A1B9-62E509D883C7}"/>
              </a:ext>
            </a:extLst>
          </p:cNvPr>
          <p:cNvSpPr>
            <a:spLocks noGrp="1"/>
          </p:cNvSpPr>
          <p:nvPr>
            <p:ph idx="1"/>
          </p:nvPr>
        </p:nvSpPr>
        <p:spPr>
          <a:xfrm>
            <a:off x="913795" y="2076450"/>
            <a:ext cx="6188045" cy="3714749"/>
          </a:xfrm>
        </p:spPr>
        <p:txBody>
          <a:bodyPr>
            <a:normAutofit fontScale="85000" lnSpcReduction="20000"/>
          </a:bodyPr>
          <a:lstStyle/>
          <a:p>
            <a:r>
              <a:rPr lang="nb-NO" dirty="0"/>
              <a:t>Random Forest vs. Gradient </a:t>
            </a:r>
            <a:r>
              <a:rPr lang="nb-NO" dirty="0" err="1"/>
              <a:t>boosting</a:t>
            </a:r>
            <a:r>
              <a:rPr lang="nb-NO" dirty="0"/>
              <a:t> </a:t>
            </a:r>
            <a:r>
              <a:rPr lang="nb-NO" dirty="0" err="1"/>
              <a:t>methods</a:t>
            </a:r>
            <a:endParaRPr lang="nb-NO" dirty="0"/>
          </a:p>
          <a:p>
            <a:pPr lvl="1"/>
            <a:r>
              <a:rPr lang="nb-NO" dirty="0" err="1"/>
              <a:t>Tensorflow</a:t>
            </a:r>
            <a:r>
              <a:rPr lang="nb-NO" dirty="0"/>
              <a:t> has </a:t>
            </a:r>
            <a:r>
              <a:rPr lang="nb-NO" dirty="0" err="1"/>
              <a:t>tfdf</a:t>
            </a:r>
            <a:r>
              <a:rPr lang="nb-NO" dirty="0"/>
              <a:t>, </a:t>
            </a:r>
            <a:r>
              <a:rPr lang="nb-NO" dirty="0" err="1"/>
              <a:t>but</a:t>
            </a:r>
            <a:r>
              <a:rPr lang="nb-NO" dirty="0"/>
              <a:t> </a:t>
            </a:r>
            <a:r>
              <a:rPr lang="nb-NO" dirty="0" err="1"/>
              <a:t>it’s</a:t>
            </a:r>
            <a:r>
              <a:rPr lang="nb-NO" dirty="0"/>
              <a:t> </a:t>
            </a:r>
            <a:r>
              <a:rPr lang="nb-NO" dirty="0" err="1"/>
              <a:t>only</a:t>
            </a:r>
            <a:r>
              <a:rPr lang="nb-NO" dirty="0"/>
              <a:t> </a:t>
            </a:r>
            <a:r>
              <a:rPr lang="nb-NO" dirty="0" err="1"/>
              <a:t>available</a:t>
            </a:r>
            <a:r>
              <a:rPr lang="nb-NO" dirty="0"/>
              <a:t> </a:t>
            </a:r>
            <a:r>
              <a:rPr lang="nb-NO" dirty="0" err="1"/>
              <a:t>on</a:t>
            </a:r>
            <a:r>
              <a:rPr lang="nb-NO" dirty="0"/>
              <a:t> </a:t>
            </a:r>
            <a:r>
              <a:rPr lang="nb-NO" dirty="0" err="1"/>
              <a:t>linux</a:t>
            </a:r>
            <a:endParaRPr lang="nb-NO" dirty="0"/>
          </a:p>
          <a:p>
            <a:r>
              <a:rPr lang="nb-NO" dirty="0" err="1"/>
              <a:t>Till</a:t>
            </a:r>
            <a:r>
              <a:rPr lang="nb-NO" dirty="0"/>
              <a:t> </a:t>
            </a:r>
            <a:r>
              <a:rPr lang="nb-NO" dirty="0" err="1"/>
              <a:t>now</a:t>
            </a:r>
            <a:r>
              <a:rPr lang="nb-NO" dirty="0"/>
              <a:t> </a:t>
            </a:r>
            <a:r>
              <a:rPr lang="nb-NO" dirty="0" err="1"/>
              <a:t>the</a:t>
            </a:r>
            <a:r>
              <a:rPr lang="nb-NO" dirty="0"/>
              <a:t> TCN has </a:t>
            </a:r>
            <a:r>
              <a:rPr lang="nb-NO" dirty="0" err="1"/>
              <a:t>inherited</a:t>
            </a:r>
            <a:r>
              <a:rPr lang="nb-NO" dirty="0"/>
              <a:t> from </a:t>
            </a:r>
            <a:r>
              <a:rPr lang="nb-NO" dirty="0" err="1"/>
              <a:t>the</a:t>
            </a:r>
            <a:r>
              <a:rPr lang="nb-NO" dirty="0"/>
              <a:t> </a:t>
            </a:r>
            <a:r>
              <a:rPr lang="nb-NO" dirty="0" err="1"/>
              <a:t>keras.layer</a:t>
            </a:r>
            <a:r>
              <a:rPr lang="nb-NO" dirty="0"/>
              <a:t> </a:t>
            </a:r>
            <a:r>
              <a:rPr lang="nb-NO" dirty="0" err="1"/>
              <a:t>class</a:t>
            </a:r>
            <a:endParaRPr lang="nb-NO" dirty="0"/>
          </a:p>
          <a:p>
            <a:pPr lvl="1"/>
            <a:r>
              <a:rPr lang="nb-NO" dirty="0" err="1"/>
              <a:t>Some</a:t>
            </a:r>
            <a:r>
              <a:rPr lang="nb-NO" dirty="0"/>
              <a:t> </a:t>
            </a:r>
            <a:r>
              <a:rPr lang="nb-NO" dirty="0" err="1"/>
              <a:t>rewriting</a:t>
            </a:r>
            <a:r>
              <a:rPr lang="nb-NO" dirty="0"/>
              <a:t> is </a:t>
            </a:r>
            <a:r>
              <a:rPr lang="nb-NO" dirty="0" err="1"/>
              <a:t>required</a:t>
            </a:r>
            <a:r>
              <a:rPr lang="nb-NO" dirty="0"/>
              <a:t> to turn </a:t>
            </a:r>
            <a:r>
              <a:rPr lang="nb-NO" dirty="0" err="1"/>
              <a:t>into</a:t>
            </a:r>
            <a:r>
              <a:rPr lang="nb-NO" dirty="0"/>
              <a:t> </a:t>
            </a:r>
            <a:r>
              <a:rPr lang="nb-NO" dirty="0" err="1"/>
              <a:t>keras.model</a:t>
            </a:r>
            <a:r>
              <a:rPr lang="nb-NO" dirty="0"/>
              <a:t> </a:t>
            </a:r>
            <a:r>
              <a:rPr lang="nb-NO" dirty="0" err="1"/>
              <a:t>class</a:t>
            </a:r>
            <a:r>
              <a:rPr lang="nb-NO" dirty="0"/>
              <a:t> for </a:t>
            </a:r>
            <a:r>
              <a:rPr lang="nb-NO" dirty="0" err="1"/>
              <a:t>access</a:t>
            </a:r>
            <a:r>
              <a:rPr lang="nb-NO" dirty="0"/>
              <a:t> to </a:t>
            </a:r>
            <a:r>
              <a:rPr lang="nb-NO" dirty="0" err="1"/>
              <a:t>the</a:t>
            </a:r>
            <a:r>
              <a:rPr lang="nb-NO" dirty="0"/>
              <a:t> </a:t>
            </a:r>
            <a:r>
              <a:rPr lang="nb-NO" b="1" dirty="0"/>
              <a:t>latent </a:t>
            </a:r>
            <a:r>
              <a:rPr lang="nb-NO" b="1" dirty="0" err="1"/>
              <a:t>space</a:t>
            </a:r>
            <a:r>
              <a:rPr lang="nb-NO" b="1" dirty="0"/>
              <a:t> </a:t>
            </a:r>
            <a:r>
              <a:rPr lang="nb-NO" b="1" dirty="0" err="1"/>
              <a:t>vector</a:t>
            </a:r>
            <a:endParaRPr lang="nb-NO" b="1" dirty="0"/>
          </a:p>
          <a:p>
            <a:pPr lvl="1"/>
            <a:r>
              <a:rPr lang="nb-NO" dirty="0"/>
              <a:t>JR </a:t>
            </a:r>
            <a:r>
              <a:rPr lang="nb-NO" dirty="0" err="1"/>
              <a:t>already</a:t>
            </a:r>
            <a:r>
              <a:rPr lang="nb-NO" dirty="0"/>
              <a:t> </a:t>
            </a:r>
            <a:r>
              <a:rPr lang="nb-NO" dirty="0" err="1"/>
              <a:t>did</a:t>
            </a:r>
            <a:r>
              <a:rPr lang="nb-NO" dirty="0"/>
              <a:t> </a:t>
            </a:r>
            <a:r>
              <a:rPr lang="nb-NO" dirty="0" err="1"/>
              <a:t>this</a:t>
            </a:r>
            <a:r>
              <a:rPr lang="nb-NO" dirty="0"/>
              <a:t>, so </a:t>
            </a:r>
            <a:r>
              <a:rPr lang="nb-NO" dirty="0" err="1"/>
              <a:t>he</a:t>
            </a:r>
            <a:r>
              <a:rPr lang="nb-NO" dirty="0"/>
              <a:t> has input </a:t>
            </a:r>
            <a:r>
              <a:rPr lang="nb-NO" dirty="0" err="1"/>
              <a:t>on</a:t>
            </a:r>
            <a:r>
              <a:rPr lang="nb-NO" dirty="0"/>
              <a:t> </a:t>
            </a:r>
            <a:r>
              <a:rPr lang="nb-NO" dirty="0" err="1"/>
              <a:t>how</a:t>
            </a:r>
            <a:r>
              <a:rPr lang="nb-NO" dirty="0"/>
              <a:t> </a:t>
            </a:r>
            <a:r>
              <a:rPr lang="nb-NO" dirty="0" err="1"/>
              <a:t>doable</a:t>
            </a:r>
            <a:r>
              <a:rPr lang="nb-NO" dirty="0"/>
              <a:t> it is</a:t>
            </a:r>
          </a:p>
          <a:p>
            <a:r>
              <a:rPr lang="nb-NO" dirty="0"/>
              <a:t>It </a:t>
            </a:r>
            <a:r>
              <a:rPr lang="nb-NO" dirty="0" err="1"/>
              <a:t>may</a:t>
            </a:r>
            <a:r>
              <a:rPr lang="nb-NO" dirty="0"/>
              <a:t> be </a:t>
            </a:r>
            <a:r>
              <a:rPr lang="nb-NO" dirty="0" err="1"/>
              <a:t>examined</a:t>
            </a:r>
            <a:r>
              <a:rPr lang="nb-NO" dirty="0"/>
              <a:t> </a:t>
            </a:r>
            <a:r>
              <a:rPr lang="nb-NO" dirty="0" err="1"/>
              <a:t>whether</a:t>
            </a:r>
            <a:r>
              <a:rPr lang="nb-NO" dirty="0"/>
              <a:t> </a:t>
            </a:r>
            <a:r>
              <a:rPr lang="nb-NO" dirty="0" err="1"/>
              <a:t>the</a:t>
            </a:r>
            <a:r>
              <a:rPr lang="nb-NO" dirty="0"/>
              <a:t> </a:t>
            </a:r>
            <a:r>
              <a:rPr lang="nb-NO" dirty="0" err="1"/>
              <a:t>seismic</a:t>
            </a:r>
            <a:r>
              <a:rPr lang="nb-NO" dirty="0"/>
              <a:t> </a:t>
            </a:r>
            <a:r>
              <a:rPr lang="nb-NO" dirty="0" err="1"/>
              <a:t>attributes</a:t>
            </a:r>
            <a:r>
              <a:rPr lang="nb-NO" dirty="0"/>
              <a:t> </a:t>
            </a:r>
            <a:r>
              <a:rPr lang="nb-NO" dirty="0" err="1"/>
              <a:t>perform</a:t>
            </a:r>
            <a:r>
              <a:rPr lang="nb-NO" dirty="0"/>
              <a:t> </a:t>
            </a:r>
            <a:r>
              <a:rPr lang="nb-NO" dirty="0" err="1"/>
              <a:t>better</a:t>
            </a:r>
            <a:r>
              <a:rPr lang="nb-NO" dirty="0"/>
              <a:t> </a:t>
            </a:r>
            <a:r>
              <a:rPr lang="nb-NO" dirty="0" err="1"/>
              <a:t>than</a:t>
            </a:r>
            <a:r>
              <a:rPr lang="nb-NO" dirty="0"/>
              <a:t> </a:t>
            </a:r>
            <a:r>
              <a:rPr lang="nb-NO" dirty="0" err="1"/>
              <a:t>learned</a:t>
            </a:r>
            <a:r>
              <a:rPr lang="nb-NO" dirty="0"/>
              <a:t> </a:t>
            </a:r>
            <a:r>
              <a:rPr lang="nb-NO" dirty="0" err="1"/>
              <a:t>ones</a:t>
            </a:r>
            <a:r>
              <a:rPr lang="nb-NO" dirty="0"/>
              <a:t>.</a:t>
            </a:r>
          </a:p>
          <a:p>
            <a:r>
              <a:rPr lang="nb-NO" dirty="0" err="1"/>
              <a:t>Instead</a:t>
            </a:r>
            <a:r>
              <a:rPr lang="nb-NO" dirty="0"/>
              <a:t> </a:t>
            </a:r>
            <a:r>
              <a:rPr lang="nb-NO" dirty="0" err="1"/>
              <a:t>of</a:t>
            </a:r>
            <a:r>
              <a:rPr lang="nb-NO" dirty="0"/>
              <a:t> </a:t>
            </a:r>
            <a:r>
              <a:rPr lang="nb-NO" dirty="0" err="1"/>
              <a:t>focusing</a:t>
            </a:r>
            <a:r>
              <a:rPr lang="nb-NO" dirty="0"/>
              <a:t> </a:t>
            </a:r>
            <a:r>
              <a:rPr lang="nb-NO" dirty="0" err="1"/>
              <a:t>on</a:t>
            </a:r>
            <a:r>
              <a:rPr lang="nb-NO" dirty="0"/>
              <a:t> hyperparameter tuning, I </a:t>
            </a:r>
            <a:r>
              <a:rPr lang="nb-NO" dirty="0" err="1"/>
              <a:t>want</a:t>
            </a:r>
            <a:r>
              <a:rPr lang="nb-NO" dirty="0"/>
              <a:t> to </a:t>
            </a:r>
            <a:r>
              <a:rPr lang="nb-NO" dirty="0" err="1"/>
              <a:t>compare</a:t>
            </a:r>
            <a:r>
              <a:rPr lang="nb-NO" dirty="0"/>
              <a:t> </a:t>
            </a:r>
            <a:r>
              <a:rPr lang="nb-NO" dirty="0" err="1"/>
              <a:t>the</a:t>
            </a:r>
            <a:r>
              <a:rPr lang="nb-NO" dirty="0"/>
              <a:t> </a:t>
            </a:r>
            <a:r>
              <a:rPr lang="nb-NO" dirty="0" err="1"/>
              <a:t>methodologies</a:t>
            </a:r>
            <a:r>
              <a:rPr lang="nb-NO" dirty="0"/>
              <a:t>. Hyperparameters </a:t>
            </a:r>
            <a:r>
              <a:rPr lang="nb-NO" dirty="0" err="1"/>
              <a:t>should</a:t>
            </a:r>
            <a:r>
              <a:rPr lang="nb-NO" dirty="0"/>
              <a:t> </a:t>
            </a:r>
            <a:r>
              <a:rPr lang="nb-NO" dirty="0" err="1"/>
              <a:t>stay</a:t>
            </a:r>
            <a:r>
              <a:rPr lang="nb-NO" dirty="0"/>
              <a:t> </a:t>
            </a:r>
            <a:r>
              <a:rPr lang="nb-NO" dirty="0" err="1"/>
              <a:t>similar</a:t>
            </a:r>
            <a:r>
              <a:rPr lang="nb-NO" dirty="0"/>
              <a:t> for </a:t>
            </a:r>
            <a:r>
              <a:rPr lang="nb-NO" dirty="0" err="1"/>
              <a:t>comparison</a:t>
            </a:r>
            <a:endParaRPr lang="en-GB" dirty="0"/>
          </a:p>
          <a:p>
            <a:endParaRPr lang="en-GB" dirty="0"/>
          </a:p>
        </p:txBody>
      </p:sp>
      <p:pic>
        <p:nvPicPr>
          <p:cNvPr id="5" name="Picture 4" descr="Graphical user interface&#10;&#10;Description automatically generated with low confidence">
            <a:extLst>
              <a:ext uri="{FF2B5EF4-FFF2-40B4-BE49-F238E27FC236}">
                <a16:creationId xmlns:a16="http://schemas.microsoft.com/office/drawing/2014/main" id="{C6C4D4FB-E31C-4D94-B5F6-287A70A951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8543" y="2575561"/>
            <a:ext cx="4175644" cy="241554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593995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LightSeedLeftStep">
      <a:dk1>
        <a:srgbClr val="000000"/>
      </a:dk1>
      <a:lt1>
        <a:srgbClr val="FFFFFF"/>
      </a:lt1>
      <a:dk2>
        <a:srgbClr val="1B2F2C"/>
      </a:dk2>
      <a:lt2>
        <a:srgbClr val="F0F0F3"/>
      </a:lt2>
      <a:accent1>
        <a:srgbClr val="A7A259"/>
      </a:accent1>
      <a:accent2>
        <a:srgbClr val="D99147"/>
      </a:accent2>
      <a:accent3>
        <a:srgbClr val="E38379"/>
      </a:accent3>
      <a:accent4>
        <a:srgbClr val="DD5C85"/>
      </a:accent4>
      <a:accent5>
        <a:srgbClr val="E379C8"/>
      </a:accent5>
      <a:accent6>
        <a:srgbClr val="C95CDD"/>
      </a:accent6>
      <a:hlink>
        <a:srgbClr val="6C71B0"/>
      </a:hlink>
      <a:folHlink>
        <a:srgbClr val="7F7F7F"/>
      </a:folHlink>
    </a:clrScheme>
    <a:fontScheme name="Slate">
      <a:majorFont>
        <a:latin typeface="Georgia Pro"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Dubai"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docProps/app.xml><?xml version="1.0" encoding="utf-8"?>
<Properties xmlns="http://schemas.openxmlformats.org/officeDocument/2006/extended-properties" xmlns:vt="http://schemas.openxmlformats.org/officeDocument/2006/docPropsVTypes">
  <TotalTime>0</TotalTime>
  <Words>1359</Words>
  <Application>Microsoft Office PowerPoint</Application>
  <PresentationFormat>Widescreen</PresentationFormat>
  <Paragraphs>304</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Cambria Math</vt:lpstr>
      <vt:lpstr>Dubai</vt:lpstr>
      <vt:lpstr>Georgia Pro</vt:lpstr>
      <vt:lpstr>Wingdings 2</vt:lpstr>
      <vt:lpstr>SlateVTI</vt:lpstr>
      <vt:lpstr>General Meeting  02.02.2023</vt:lpstr>
      <vt:lpstr>This January</vt:lpstr>
      <vt:lpstr>Trashcan</vt:lpstr>
      <vt:lpstr>PowerPoint Presentation</vt:lpstr>
      <vt:lpstr>More variety for low epochs</vt:lpstr>
      <vt:lpstr>Padding for 2D</vt:lpstr>
      <vt:lpstr>Padding for 2D</vt:lpstr>
      <vt:lpstr>Proposed method</vt:lpstr>
      <vt:lpstr>Proposed method</vt:lpstr>
      <vt:lpstr>CPT prediction</vt:lpstr>
      <vt:lpstr>Discussion chapter</vt:lpstr>
      <vt:lpstr>Transfer learning</vt:lpstr>
      <vt:lpstr>Continued work</vt:lpstr>
      <vt:lpstr>Roadmap</vt:lpstr>
      <vt:lpstr>May</vt:lpstr>
      <vt:lpstr>Topics of discussion</vt:lpstr>
      <vt:lpstr>Figures</vt:lpstr>
    </vt:vector>
  </TitlesOfParts>
  <Company>NGI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 Meeting  02.02.2023</dc:title>
  <dc:creator>Sjur Beyer</dc:creator>
  <cp:lastModifiedBy>Sjur Beyer</cp:lastModifiedBy>
  <cp:revision>20</cp:revision>
  <dcterms:created xsi:type="dcterms:W3CDTF">2023-01-23T12:03:28Z</dcterms:created>
  <dcterms:modified xsi:type="dcterms:W3CDTF">2023-01-31T10:29:17Z</dcterms:modified>
</cp:coreProperties>
</file>